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8" r:id="rId2"/>
    <p:sldId id="259" r:id="rId3"/>
    <p:sldId id="260" r:id="rId4"/>
    <p:sldId id="270" r:id="rId5"/>
    <p:sldId id="261" r:id="rId6"/>
    <p:sldId id="263" r:id="rId7"/>
    <p:sldId id="273" r:id="rId8"/>
    <p:sldId id="264" r:id="rId9"/>
    <p:sldId id="271" r:id="rId10"/>
    <p:sldId id="272" r:id="rId11"/>
    <p:sldId id="268" r:id="rId12"/>
    <p:sldId id="274" r:id="rId13"/>
  </p:sldIdLst>
  <p:sldSz cx="9906000" cy="6858000" type="A4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98" d="100"/>
          <a:sy n="98" d="100"/>
        </p:scale>
        <p:origin x="768" y="67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94C9F-6276-48B2-932B-E37A0D6E9078}" type="datetimeFigureOut">
              <a:rPr lang="en-US" smtClean="0"/>
              <a:pPr/>
              <a:t>4/18/2025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03D2F-BE6E-424C-9D28-73EE0D60421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2245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94C9F-6276-48B2-932B-E37A0D6E9078}" type="datetimeFigureOut">
              <a:rPr lang="en-US" smtClean="0"/>
              <a:pPr/>
              <a:t>4/18/2025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03D2F-BE6E-424C-9D28-73EE0D60421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70275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94C9F-6276-48B2-932B-E37A0D6E9078}" type="datetimeFigureOut">
              <a:rPr lang="en-US" smtClean="0"/>
              <a:pPr/>
              <a:t>4/18/2025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03D2F-BE6E-424C-9D28-73EE0D60421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44361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94C9F-6276-48B2-932B-E37A0D6E9078}" type="datetimeFigureOut">
              <a:rPr lang="en-US" smtClean="0"/>
              <a:pPr/>
              <a:t>4/18/2025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03D2F-BE6E-424C-9D28-73EE0D60421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7378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94C9F-6276-48B2-932B-E37A0D6E9078}" type="datetimeFigureOut">
              <a:rPr lang="en-US" smtClean="0"/>
              <a:pPr/>
              <a:t>4/18/2025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03D2F-BE6E-424C-9D28-73EE0D60421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1750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94C9F-6276-48B2-932B-E37A0D6E9078}" type="datetimeFigureOut">
              <a:rPr lang="en-US" smtClean="0"/>
              <a:pPr/>
              <a:t>4/18/2025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03D2F-BE6E-424C-9D28-73EE0D60421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8637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94C9F-6276-48B2-932B-E37A0D6E9078}" type="datetimeFigureOut">
              <a:rPr lang="en-US" smtClean="0"/>
              <a:pPr/>
              <a:t>4/18/2025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03D2F-BE6E-424C-9D28-73EE0D60421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0284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94C9F-6276-48B2-932B-E37A0D6E9078}" type="datetimeFigureOut">
              <a:rPr lang="en-US" smtClean="0"/>
              <a:pPr/>
              <a:t>4/18/2025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03D2F-BE6E-424C-9D28-73EE0D60421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76733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94C9F-6276-48B2-932B-E37A0D6E9078}" type="datetimeFigureOut">
              <a:rPr lang="en-US" smtClean="0"/>
              <a:pPr/>
              <a:t>4/18/2025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03D2F-BE6E-424C-9D28-73EE0D60421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23571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94C9F-6276-48B2-932B-E37A0D6E9078}" type="datetimeFigureOut">
              <a:rPr lang="en-US" smtClean="0"/>
              <a:pPr/>
              <a:t>4/18/2025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03D2F-BE6E-424C-9D28-73EE0D60421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77404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94C9F-6276-48B2-932B-E37A0D6E9078}" type="datetimeFigureOut">
              <a:rPr lang="en-US" smtClean="0"/>
              <a:pPr/>
              <a:t>4/18/2025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03D2F-BE6E-424C-9D28-73EE0D60421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100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794C9F-6276-48B2-932B-E37A0D6E9078}" type="datetimeFigureOut">
              <a:rPr lang="en-US" smtClean="0"/>
              <a:pPr/>
              <a:t>4/18/2025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803D2F-BE6E-424C-9D28-73EE0D60421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24108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gmotor.com.ru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1" y="-3661871"/>
            <a:ext cx="266804" cy="5334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32080" tIns="66040" rIns="132080" bIns="6604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260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896816"/>
            <a:ext cx="990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961" y="9955"/>
            <a:ext cx="803275" cy="1085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5" name="Straight Connector 24"/>
          <p:cNvCxnSpPr/>
          <p:nvPr/>
        </p:nvCxnSpPr>
        <p:spPr>
          <a:xfrm flipV="1">
            <a:off x="319452" y="1079629"/>
            <a:ext cx="9267096" cy="13561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Прямоугольник 9"/>
          <p:cNvSpPr/>
          <p:nvPr/>
        </p:nvSpPr>
        <p:spPr>
          <a:xfrm>
            <a:off x="1140760" y="15433675"/>
            <a:ext cx="6195060" cy="123825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75000"/>
                </a:schemeClr>
              </a:gs>
              <a:gs pos="43000">
                <a:schemeClr val="bg1">
                  <a:lumMod val="85000"/>
                </a:schemeClr>
              </a:gs>
              <a:gs pos="100000">
                <a:srgbClr val="D9D9D9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cxnSp>
        <p:nvCxnSpPr>
          <p:cNvPr id="27" name="Прямая соединительная линия 10"/>
          <p:cNvCxnSpPr/>
          <p:nvPr/>
        </p:nvCxnSpPr>
        <p:spPr>
          <a:xfrm flipV="1">
            <a:off x="5821345" y="15561310"/>
            <a:ext cx="1508760" cy="762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5947475" y="5768312"/>
            <a:ext cx="3680941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71800" algn="ctr"/>
                <a:tab pos="5943600" algn="r"/>
              </a:tabLst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rgbClr val="6B6B6B"/>
                </a:solidFill>
                <a:effectLst/>
                <a:latin typeface="Gill Sans Nova" panose="020B06020201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S</a:t>
            </a:r>
            <a:r>
              <a:rPr kumimoji="0" lang="en-CA" altLang="en-US" sz="800" b="0" i="0" u="none" strike="noStrike" cap="none" normalizeH="0" baseline="0" dirty="0">
                <a:ln>
                  <a:noFill/>
                </a:ln>
                <a:solidFill>
                  <a:srgbClr val="6B6B6B"/>
                </a:solidFill>
                <a:effectLst/>
                <a:latin typeface="Gill Sans Nova" panose="020B06020201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AIC-MG IMPORTER IN EURASIA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2" name="Прямоугольник 9"/>
          <p:cNvSpPr/>
          <p:nvPr/>
        </p:nvSpPr>
        <p:spPr>
          <a:xfrm>
            <a:off x="351811" y="5965998"/>
            <a:ext cx="9276605" cy="149261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75000"/>
                </a:schemeClr>
              </a:gs>
              <a:gs pos="43000">
                <a:schemeClr val="bg1">
                  <a:lumMod val="85000"/>
                </a:schemeClr>
              </a:gs>
              <a:gs pos="100000">
                <a:srgbClr val="D9D9D9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cxnSp>
        <p:nvCxnSpPr>
          <p:cNvPr id="35" name="Straight Connector 34"/>
          <p:cNvCxnSpPr/>
          <p:nvPr/>
        </p:nvCxnSpPr>
        <p:spPr>
          <a:xfrm flipV="1">
            <a:off x="349850" y="6119069"/>
            <a:ext cx="9267096" cy="13561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1875239" y="1767786"/>
            <a:ext cx="6471139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n>
                  <a:solidFill>
                    <a:schemeClr val="tx1"/>
                  </a:solidFill>
                </a:ln>
                <a:latin typeface="Arial" pitchFamily="34" charset="0"/>
                <a:cs typeface="Arial" pitchFamily="34" charset="0"/>
              </a:rPr>
              <a:t>Анкета-заявка  кандидата на получение официального статуса дилера </a:t>
            </a:r>
            <a:r>
              <a:rPr lang="en-US" sz="2400" dirty="0">
                <a:ln>
                  <a:solidFill>
                    <a:schemeClr val="tx1"/>
                  </a:solidFill>
                </a:ln>
                <a:latin typeface="Arial" pitchFamily="34" charset="0"/>
                <a:cs typeface="Arial" pitchFamily="34" charset="0"/>
              </a:rPr>
              <a:t>MG-</a:t>
            </a:r>
            <a:r>
              <a:rPr lang="ru-RU" sz="2400" dirty="0">
                <a:ln>
                  <a:solidFill>
                    <a:schemeClr val="tx1"/>
                  </a:solidFill>
                </a:ln>
                <a:latin typeface="Arial" pitchFamily="34" charset="0"/>
                <a:cs typeface="Arial" pitchFamily="34" charset="0"/>
              </a:rPr>
              <a:t>Групп</a:t>
            </a:r>
          </a:p>
          <a:p>
            <a:endParaRPr lang="ru-RU" sz="2400" dirty="0">
              <a:ln>
                <a:solidFill>
                  <a:schemeClr val="tx1"/>
                </a:solidFill>
              </a:ln>
              <a:latin typeface="Arial" pitchFamily="34" charset="0"/>
              <a:cs typeface="Arial" pitchFamily="34" charset="0"/>
            </a:endParaRPr>
          </a:p>
          <a:p>
            <a:r>
              <a:rPr lang="ru-RU" dirty="0">
                <a:ln>
                  <a:solidFill>
                    <a:schemeClr val="tx1"/>
                  </a:solidFill>
                </a:ln>
                <a:latin typeface="Arial" pitchFamily="34" charset="0"/>
                <a:cs typeface="Arial" pitchFamily="34" charset="0"/>
              </a:rPr>
              <a:t>в городе _____________________________</a:t>
            </a:r>
          </a:p>
          <a:p>
            <a:endParaRPr lang="ru-RU" dirty="0">
              <a:ln>
                <a:solidFill>
                  <a:schemeClr val="tx1"/>
                </a:solidFill>
              </a:ln>
              <a:latin typeface="Arial" pitchFamily="34" charset="0"/>
              <a:cs typeface="Arial" pitchFamily="34" charset="0"/>
            </a:endParaRPr>
          </a:p>
          <a:p>
            <a:r>
              <a:rPr lang="ru-RU">
                <a:ln>
                  <a:solidFill>
                    <a:schemeClr val="tx1"/>
                  </a:solidFill>
                </a:ln>
                <a:latin typeface="Arial" pitchFamily="34" charset="0"/>
                <a:cs typeface="Arial" pitchFamily="34" charset="0"/>
              </a:rPr>
              <a:t>по адресу ____________________________</a:t>
            </a:r>
            <a:endParaRPr lang="ru-RU" dirty="0">
              <a:ln>
                <a:solidFill>
                  <a:schemeClr val="tx1"/>
                </a:solidFill>
              </a:ln>
              <a:latin typeface="Arial" pitchFamily="34" charset="0"/>
              <a:cs typeface="Arial" pitchFamily="34" charset="0"/>
            </a:endParaRPr>
          </a:p>
          <a:p>
            <a:endParaRPr lang="ru-RU" dirty="0">
              <a:ln>
                <a:solidFill>
                  <a:schemeClr val="tx1"/>
                </a:solidFill>
              </a:ln>
              <a:latin typeface="Arial" pitchFamily="34" charset="0"/>
              <a:cs typeface="Arial" pitchFamily="34" charset="0"/>
            </a:endParaRPr>
          </a:p>
          <a:p>
            <a:r>
              <a:rPr lang="ru-RU" dirty="0">
                <a:ln>
                  <a:solidFill>
                    <a:schemeClr val="tx1"/>
                  </a:solidFill>
                </a:ln>
                <a:latin typeface="Arial" pitchFamily="34" charset="0"/>
                <a:cs typeface="Arial" pitchFamily="34" charset="0"/>
              </a:rPr>
              <a:t>от компании __________________________</a:t>
            </a:r>
          </a:p>
          <a:p>
            <a:endParaRPr lang="ru-RU" dirty="0">
              <a:ln>
                <a:solidFill>
                  <a:schemeClr val="tx1"/>
                </a:solidFill>
              </a:ln>
              <a:latin typeface="Arial" pitchFamily="34" charset="0"/>
              <a:cs typeface="Arial" pitchFamily="34" charset="0"/>
            </a:endParaRPr>
          </a:p>
          <a:p>
            <a:r>
              <a:rPr lang="ru-RU" dirty="0">
                <a:ln>
                  <a:solidFill>
                    <a:schemeClr val="tx1"/>
                  </a:solidFill>
                </a:ln>
                <a:latin typeface="Arial" pitchFamily="34" charset="0"/>
                <a:cs typeface="Arial" pitchFamily="34" charset="0"/>
              </a:rPr>
              <a:t>в составе группы </a:t>
            </a:r>
            <a:r>
              <a:rPr lang="ru-RU" dirty="0" err="1">
                <a:ln>
                  <a:solidFill>
                    <a:schemeClr val="tx1"/>
                  </a:solidFill>
                </a:ln>
                <a:latin typeface="Arial" pitchFamily="34" charset="0"/>
                <a:cs typeface="Arial" pitchFamily="34" charset="0"/>
              </a:rPr>
              <a:t>компаний______________</a:t>
            </a:r>
            <a:endParaRPr lang="ru-RU" dirty="0">
              <a:ln>
                <a:solidFill>
                  <a:schemeClr val="tx1"/>
                </a:solidFill>
              </a:ln>
              <a:latin typeface="Arial" pitchFamily="34" charset="0"/>
              <a:cs typeface="Arial" pitchFamily="34" charset="0"/>
            </a:endParaRPr>
          </a:p>
          <a:p>
            <a:endParaRPr lang="ru-RU" sz="2400" dirty="0">
              <a:ln>
                <a:solidFill>
                  <a:schemeClr val="tx1"/>
                </a:solidFill>
              </a:ln>
              <a:latin typeface="Arial" pitchFamily="34" charset="0"/>
              <a:cs typeface="Arial" pitchFamily="34" charset="0"/>
            </a:endParaRPr>
          </a:p>
          <a:p>
            <a:endParaRPr lang="ru-RU" sz="2400" dirty="0">
              <a:ln>
                <a:solidFill>
                  <a:schemeClr val="tx1"/>
                </a:solidFill>
              </a:ln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7756954" y="5239265"/>
            <a:ext cx="14199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n>
                  <a:solidFill>
                    <a:schemeClr val="tx1"/>
                  </a:solidFill>
                </a:ln>
                <a:latin typeface="Arial" pitchFamily="34" charset="0"/>
                <a:cs typeface="Arial" pitchFamily="34" charset="0"/>
              </a:rPr>
              <a:t>Дата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582033" y="148283"/>
            <a:ext cx="3146854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>
                <a:solidFill>
                  <a:schemeClr val="bg1">
                    <a:lumMod val="65000"/>
                  </a:schemeClr>
                </a:solidFill>
              </a:rPr>
              <a:t>ООО </a:t>
            </a:r>
            <a:r>
              <a:rPr lang="ru-RU" sz="1100" b="1" dirty="0">
                <a:solidFill>
                  <a:schemeClr val="bg1">
                    <a:lumMod val="65000"/>
                  </a:schemeClr>
                </a:solidFill>
              </a:rPr>
              <a:t>ООО «МИР-ДИСТРИБЬЮТОР» </a:t>
            </a:r>
            <a:endParaRPr lang="ru-RU" sz="1100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ru-RU" sz="1100" dirty="0">
                <a:solidFill>
                  <a:schemeClr val="bg1">
                    <a:lumMod val="65000"/>
                  </a:schemeClr>
                </a:solidFill>
              </a:rPr>
              <a:t>РФ</a:t>
            </a:r>
            <a:r>
              <a:rPr lang="kk-KZ" sz="1100" dirty="0">
                <a:solidFill>
                  <a:schemeClr val="bg1">
                    <a:lumMod val="65000"/>
                  </a:schemeClr>
                </a:solidFill>
              </a:rPr>
              <a:t>, </a:t>
            </a:r>
            <a:r>
              <a:rPr lang="ru-RU" sz="1100" dirty="0">
                <a:solidFill>
                  <a:schemeClr val="bg1">
                    <a:lumMod val="65000"/>
                  </a:schemeClr>
                </a:solidFill>
              </a:rPr>
              <a:t>620142, </a:t>
            </a:r>
            <a:r>
              <a:rPr lang="kk-KZ" sz="1100" dirty="0">
                <a:solidFill>
                  <a:schemeClr val="bg1">
                    <a:lumMod val="65000"/>
                  </a:schemeClr>
                </a:solidFill>
              </a:rPr>
              <a:t>г. </a:t>
            </a:r>
            <a:r>
              <a:rPr lang="ru-RU" sz="1100" dirty="0">
                <a:solidFill>
                  <a:schemeClr val="bg1">
                    <a:lumMod val="65000"/>
                  </a:schemeClr>
                </a:solidFill>
              </a:rPr>
              <a:t>Екатеринбург</a:t>
            </a:r>
            <a:r>
              <a:rPr lang="kk-KZ" sz="1100" dirty="0">
                <a:solidFill>
                  <a:schemeClr val="bg1">
                    <a:lumMod val="65000"/>
                  </a:schemeClr>
                </a:solidFill>
              </a:rPr>
              <a:t>, </a:t>
            </a:r>
            <a:r>
              <a:rPr lang="ru-RU" sz="1100" dirty="0">
                <a:solidFill>
                  <a:schemeClr val="bg1">
                    <a:lumMod val="65000"/>
                  </a:schemeClr>
                </a:solidFill>
              </a:rPr>
              <a:t>ул. Машинная, 2                         </a:t>
            </a:r>
            <a:r>
              <a:rPr lang="kk-KZ" sz="1100" u="sng" dirty="0">
                <a:solidFill>
                  <a:schemeClr val="bg1">
                    <a:lumMod val="65000"/>
                  </a:schemeClr>
                </a:solidFill>
                <a:hlinkClick r:id="rId3"/>
              </a:rPr>
              <a:t>www.mgmotor.</a:t>
            </a:r>
            <a:r>
              <a:rPr lang="en-US" sz="1100" u="sng" dirty="0">
                <a:solidFill>
                  <a:schemeClr val="bg1">
                    <a:lumMod val="65000"/>
                  </a:schemeClr>
                </a:solidFill>
                <a:hlinkClick r:id="rId3"/>
              </a:rPr>
              <a:t>com</a:t>
            </a:r>
            <a:r>
              <a:rPr lang="ru-RU" sz="1100" u="sng" dirty="0">
                <a:solidFill>
                  <a:schemeClr val="bg1">
                    <a:lumMod val="65000"/>
                  </a:schemeClr>
                </a:solidFill>
                <a:hlinkClick r:id="rId3"/>
              </a:rPr>
              <a:t>.</a:t>
            </a:r>
            <a:r>
              <a:rPr lang="en-US" sz="1100" u="sng" dirty="0" err="1">
                <a:solidFill>
                  <a:schemeClr val="bg1">
                    <a:lumMod val="65000"/>
                  </a:schemeClr>
                </a:solidFill>
                <a:hlinkClick r:id="rId3"/>
              </a:rPr>
              <a:t>ru</a:t>
            </a:r>
            <a:endParaRPr lang="ru-RU" sz="1100" dirty="0">
              <a:solidFill>
                <a:schemeClr val="bg1">
                  <a:lumMod val="65000"/>
                </a:schemeClr>
              </a:solidFill>
            </a:endParaRPr>
          </a:p>
          <a:p>
            <a:endParaRPr lang="ru-RU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71462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1" y="-3661871"/>
            <a:ext cx="266804" cy="5334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32080" tIns="66040" rIns="132080" bIns="6604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260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896816"/>
            <a:ext cx="990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961" y="9955"/>
            <a:ext cx="803275" cy="1085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5" name="Straight Connector 24"/>
          <p:cNvCxnSpPr/>
          <p:nvPr/>
        </p:nvCxnSpPr>
        <p:spPr>
          <a:xfrm flipV="1">
            <a:off x="319452" y="1079629"/>
            <a:ext cx="9267096" cy="13561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Прямоугольник 9"/>
          <p:cNvSpPr/>
          <p:nvPr/>
        </p:nvSpPr>
        <p:spPr>
          <a:xfrm>
            <a:off x="1140760" y="15433675"/>
            <a:ext cx="6195060" cy="123825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75000"/>
                </a:schemeClr>
              </a:gs>
              <a:gs pos="43000">
                <a:schemeClr val="bg1">
                  <a:lumMod val="85000"/>
                </a:schemeClr>
              </a:gs>
              <a:gs pos="100000">
                <a:srgbClr val="D9D9D9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cxnSp>
        <p:nvCxnSpPr>
          <p:cNvPr id="27" name="Прямая соединительная линия 10"/>
          <p:cNvCxnSpPr/>
          <p:nvPr/>
        </p:nvCxnSpPr>
        <p:spPr>
          <a:xfrm flipV="1">
            <a:off x="5821345" y="15561310"/>
            <a:ext cx="1508760" cy="762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5947475" y="5768312"/>
            <a:ext cx="3680941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71800" algn="ctr"/>
                <a:tab pos="5943600" algn="r"/>
              </a:tabLst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rgbClr val="6B6B6B"/>
                </a:solidFill>
                <a:effectLst/>
                <a:latin typeface="Gill Sans Nova" panose="020B06020201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S</a:t>
            </a:r>
            <a:r>
              <a:rPr kumimoji="0" lang="en-CA" altLang="en-US" sz="800" b="0" i="0" u="none" strike="noStrike" cap="none" normalizeH="0" baseline="0" dirty="0">
                <a:ln>
                  <a:noFill/>
                </a:ln>
                <a:solidFill>
                  <a:srgbClr val="6B6B6B"/>
                </a:solidFill>
                <a:effectLst/>
                <a:latin typeface="Gill Sans Nova" panose="020B06020201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AIC-MG IMPORTER IN EURASIA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2" name="Прямоугольник 9"/>
          <p:cNvSpPr/>
          <p:nvPr/>
        </p:nvSpPr>
        <p:spPr>
          <a:xfrm>
            <a:off x="351811" y="5965998"/>
            <a:ext cx="9276605" cy="149261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75000"/>
                </a:schemeClr>
              </a:gs>
              <a:gs pos="43000">
                <a:schemeClr val="bg1">
                  <a:lumMod val="85000"/>
                </a:schemeClr>
              </a:gs>
              <a:gs pos="100000">
                <a:srgbClr val="D9D9D9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cxnSp>
        <p:nvCxnSpPr>
          <p:cNvPr id="35" name="Straight Connector 34"/>
          <p:cNvCxnSpPr/>
          <p:nvPr/>
        </p:nvCxnSpPr>
        <p:spPr>
          <a:xfrm flipV="1">
            <a:off x="349850" y="6119069"/>
            <a:ext cx="9267096" cy="13561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3E13FCA-58AA-AF35-827A-9E06C643BA7E}"/>
              </a:ext>
            </a:extLst>
          </p:cNvPr>
          <p:cNvSpPr/>
          <p:nvPr/>
        </p:nvSpPr>
        <p:spPr>
          <a:xfrm>
            <a:off x="739388" y="1249105"/>
            <a:ext cx="4104460" cy="2276689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88319">
              <a:defRPr/>
            </a:pPr>
            <a:r>
              <a:rPr lang="ru-RU" dirty="0">
                <a:solidFill>
                  <a:sysClr val="windowText" lastClr="000000"/>
                </a:solidFill>
              </a:rPr>
              <a:t>слесарный цех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43E13FCA-58AA-AF35-827A-9E06C643BA7E}"/>
              </a:ext>
            </a:extLst>
          </p:cNvPr>
          <p:cNvSpPr/>
          <p:nvPr/>
        </p:nvSpPr>
        <p:spPr>
          <a:xfrm>
            <a:off x="4845952" y="1244988"/>
            <a:ext cx="4104460" cy="2276689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88319">
              <a:defRPr/>
            </a:pPr>
            <a:r>
              <a:rPr lang="ru-RU" dirty="0">
                <a:solidFill>
                  <a:sysClr val="windowText" lastClr="000000"/>
                </a:solidFill>
              </a:rPr>
              <a:t>склад запасных частей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43E13FCA-58AA-AF35-827A-9E06C643BA7E}"/>
              </a:ext>
            </a:extLst>
          </p:cNvPr>
          <p:cNvSpPr/>
          <p:nvPr/>
        </p:nvSpPr>
        <p:spPr>
          <a:xfrm>
            <a:off x="751745" y="3526868"/>
            <a:ext cx="4104460" cy="2276689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88319">
              <a:defRPr/>
            </a:pPr>
            <a:r>
              <a:rPr lang="ru-RU" dirty="0">
                <a:solidFill>
                  <a:sysClr val="windowText" lastClr="000000"/>
                </a:solidFill>
              </a:rPr>
              <a:t>парковка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43E13FCA-58AA-AF35-827A-9E06C643BA7E}"/>
              </a:ext>
            </a:extLst>
          </p:cNvPr>
          <p:cNvSpPr/>
          <p:nvPr/>
        </p:nvSpPr>
        <p:spPr>
          <a:xfrm>
            <a:off x="4858308" y="3530987"/>
            <a:ext cx="4104460" cy="2276689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88319">
              <a:defRPr/>
            </a:pPr>
            <a:r>
              <a:rPr lang="ru-RU" dirty="0">
                <a:solidFill>
                  <a:sysClr val="windowText" lastClr="000000"/>
                </a:solidFill>
              </a:rPr>
              <a:t>малярных цех (при наличии)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659395" y="214184"/>
            <a:ext cx="40612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000" b="1" dirty="0">
                <a:latin typeface="Arial" pitchFamily="34" charset="0"/>
                <a:cs typeface="Arial" pitchFamily="34" charset="0"/>
              </a:rPr>
              <a:t>Фото ДЦ</a:t>
            </a:r>
          </a:p>
        </p:txBody>
      </p:sp>
    </p:spTree>
    <p:extLst>
      <p:ext uri="{BB962C8B-B14F-4D97-AF65-F5344CB8AC3E}">
        <p14:creationId xmlns:p14="http://schemas.microsoft.com/office/powerpoint/2010/main" val="15771462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1" y="-3661871"/>
            <a:ext cx="266804" cy="5334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32080" tIns="66040" rIns="132080" bIns="6604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260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896816"/>
            <a:ext cx="990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961" y="9955"/>
            <a:ext cx="803275" cy="1085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5" name="Straight Connector 24"/>
          <p:cNvCxnSpPr/>
          <p:nvPr/>
        </p:nvCxnSpPr>
        <p:spPr>
          <a:xfrm flipV="1">
            <a:off x="319452" y="1079629"/>
            <a:ext cx="9267096" cy="13561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Прямоугольник 9"/>
          <p:cNvSpPr/>
          <p:nvPr/>
        </p:nvSpPr>
        <p:spPr>
          <a:xfrm>
            <a:off x="1140760" y="15433675"/>
            <a:ext cx="6195060" cy="123825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75000"/>
                </a:schemeClr>
              </a:gs>
              <a:gs pos="43000">
                <a:schemeClr val="bg1">
                  <a:lumMod val="85000"/>
                </a:schemeClr>
              </a:gs>
              <a:gs pos="100000">
                <a:srgbClr val="D9D9D9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cxnSp>
        <p:nvCxnSpPr>
          <p:cNvPr id="27" name="Прямая соединительная линия 10"/>
          <p:cNvCxnSpPr/>
          <p:nvPr/>
        </p:nvCxnSpPr>
        <p:spPr>
          <a:xfrm flipV="1">
            <a:off x="5821345" y="15561310"/>
            <a:ext cx="1508760" cy="762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5947475" y="5748649"/>
            <a:ext cx="3680941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71800" algn="ctr"/>
                <a:tab pos="5943600" algn="r"/>
              </a:tabLst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rgbClr val="6B6B6B"/>
                </a:solidFill>
                <a:effectLst/>
                <a:latin typeface="Gill Sans Nova" panose="020B06020201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S</a:t>
            </a:r>
            <a:r>
              <a:rPr kumimoji="0" lang="en-CA" altLang="en-US" sz="800" b="0" i="0" u="none" strike="noStrike" cap="none" normalizeH="0" baseline="0" dirty="0">
                <a:ln>
                  <a:noFill/>
                </a:ln>
                <a:solidFill>
                  <a:srgbClr val="6B6B6B"/>
                </a:solidFill>
                <a:effectLst/>
                <a:latin typeface="Gill Sans Nova" panose="020B06020201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AIC-MG IMPORTER IN EURASIA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2" name="Прямоугольник 9"/>
          <p:cNvSpPr/>
          <p:nvPr/>
        </p:nvSpPr>
        <p:spPr>
          <a:xfrm>
            <a:off x="351811" y="5965998"/>
            <a:ext cx="9276605" cy="149261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75000"/>
                </a:schemeClr>
              </a:gs>
              <a:gs pos="43000">
                <a:schemeClr val="bg1">
                  <a:lumMod val="85000"/>
                </a:schemeClr>
              </a:gs>
              <a:gs pos="100000">
                <a:srgbClr val="D9D9D9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ru-RU" dirty="0"/>
              <a:t>с</a:t>
            </a:r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 flipV="1">
            <a:off x="349850" y="6119069"/>
            <a:ext cx="9267096" cy="13561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790832" y="1688757"/>
            <a:ext cx="7035114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Список необходимых документов:</a:t>
            </a:r>
          </a:p>
          <a:p>
            <a:pPr>
              <a:buFont typeface="Arial" pitchFamily="34" charset="0"/>
              <a:buChar char="•"/>
            </a:pPr>
            <a:r>
              <a:rPr lang="ru-RU" dirty="0"/>
              <a:t> Свидетельство о государственной регистрации юр. лица;</a:t>
            </a:r>
          </a:p>
          <a:p>
            <a:pPr>
              <a:buFont typeface="Arial" pitchFamily="34" charset="0"/>
              <a:buChar char="•"/>
            </a:pPr>
            <a:r>
              <a:rPr lang="ru-RU" dirty="0"/>
              <a:t> Свидетельство о постановке на налоговый учет;</a:t>
            </a:r>
          </a:p>
          <a:p>
            <a:pPr>
              <a:buFont typeface="Arial" pitchFamily="34" charset="0"/>
              <a:buChar char="•"/>
            </a:pPr>
            <a:r>
              <a:rPr lang="ru-RU" dirty="0"/>
              <a:t> Устав в последней редакции ( со всеми изменениями);</a:t>
            </a:r>
          </a:p>
          <a:p>
            <a:pPr>
              <a:buFont typeface="Arial" pitchFamily="34" charset="0"/>
              <a:buChar char="•"/>
            </a:pPr>
            <a:r>
              <a:rPr lang="ru-RU" dirty="0"/>
              <a:t> Приказ о назначении на должность Генерального Директора;</a:t>
            </a:r>
          </a:p>
          <a:p>
            <a:pPr>
              <a:buFont typeface="Arial" pitchFamily="34" charset="0"/>
              <a:buChar char="•"/>
            </a:pPr>
            <a:r>
              <a:rPr lang="ru-RU" dirty="0"/>
              <a:t> Документы на право собственности данным зданием, земельным участком;</a:t>
            </a:r>
          </a:p>
          <a:p>
            <a:pPr>
              <a:buFont typeface="Arial" pitchFamily="34" charset="0"/>
              <a:buChar char="•"/>
            </a:pPr>
            <a:r>
              <a:rPr lang="ru-RU" dirty="0"/>
              <a:t> Карточка предприятия.</a:t>
            </a:r>
          </a:p>
          <a:p>
            <a:pPr>
              <a:buFont typeface="Arial" pitchFamily="34" charset="0"/>
              <a:buChar char="•"/>
            </a:pPr>
            <a:endParaRPr lang="ru-RU" dirty="0"/>
          </a:p>
          <a:p>
            <a:pPr>
              <a:buFont typeface="Arial" pitchFamily="34" charset="0"/>
              <a:buChar char="•"/>
            </a:pPr>
            <a:endParaRPr lang="ru-RU" dirty="0"/>
          </a:p>
          <a:p>
            <a:pPr>
              <a:buFont typeface="Arial" pitchFamily="34" charset="0"/>
              <a:buChar char="•"/>
            </a:pPr>
            <a:endParaRPr lang="ru-RU" dirty="0"/>
          </a:p>
          <a:p>
            <a:pPr>
              <a:buFont typeface="Arial" pitchFamily="34" charset="0"/>
              <a:buChar char="•"/>
            </a:pPr>
            <a:endParaRPr lang="ru-RU" dirty="0"/>
          </a:p>
          <a:p>
            <a:pPr algn="ctr"/>
            <a:r>
              <a:rPr lang="ru-RU" b="1" dirty="0"/>
              <a:t>Спасибо за предоставленную анкету-заявку.</a:t>
            </a:r>
          </a:p>
        </p:txBody>
      </p:sp>
    </p:spTree>
    <p:extLst>
      <p:ext uri="{BB962C8B-B14F-4D97-AF65-F5344CB8AC3E}">
        <p14:creationId xmlns:p14="http://schemas.microsoft.com/office/powerpoint/2010/main" val="15771462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>
            <a:extLst>
              <a:ext uri="{FF2B5EF4-FFF2-40B4-BE49-F238E27FC236}">
                <a16:creationId xmlns:a16="http://schemas.microsoft.com/office/drawing/2014/main" id="{0E7F5033-11FB-4C9F-AC79-3B75A7C556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961" y="9955"/>
            <a:ext cx="803275" cy="1085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Connector 24">
            <a:extLst>
              <a:ext uri="{FF2B5EF4-FFF2-40B4-BE49-F238E27FC236}">
                <a16:creationId xmlns:a16="http://schemas.microsoft.com/office/drawing/2014/main" id="{C23F5D84-F297-432B-A7D1-A43D4EDB0059}"/>
              </a:ext>
            </a:extLst>
          </p:cNvPr>
          <p:cNvCxnSpPr/>
          <p:nvPr/>
        </p:nvCxnSpPr>
        <p:spPr>
          <a:xfrm flipV="1">
            <a:off x="319452" y="1079629"/>
            <a:ext cx="9267096" cy="13561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24">
            <a:extLst>
              <a:ext uri="{FF2B5EF4-FFF2-40B4-BE49-F238E27FC236}">
                <a16:creationId xmlns:a16="http://schemas.microsoft.com/office/drawing/2014/main" id="{49A5C204-1B1F-4EA8-9E54-BCE6203E94DC}"/>
              </a:ext>
            </a:extLst>
          </p:cNvPr>
          <p:cNvCxnSpPr/>
          <p:nvPr/>
        </p:nvCxnSpPr>
        <p:spPr>
          <a:xfrm flipV="1">
            <a:off x="361320" y="6115259"/>
            <a:ext cx="9267096" cy="13561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8">
            <a:extLst>
              <a:ext uri="{FF2B5EF4-FFF2-40B4-BE49-F238E27FC236}">
                <a16:creationId xmlns:a16="http://schemas.microsoft.com/office/drawing/2014/main" id="{029D1206-2298-4C09-BBA0-E5B28152DE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7475" y="5778371"/>
            <a:ext cx="3680941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71800" algn="ctr"/>
                <a:tab pos="5943600" algn="r"/>
              </a:tabLst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rgbClr val="6B6B6B"/>
                </a:solidFill>
                <a:effectLst/>
                <a:latin typeface="Gill Sans Nova" panose="020B06020201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S</a:t>
            </a:r>
            <a:r>
              <a:rPr kumimoji="0" lang="en-CA" altLang="en-US" sz="800" b="0" i="0" u="none" strike="noStrike" cap="none" normalizeH="0" baseline="0" dirty="0">
                <a:ln>
                  <a:noFill/>
                </a:ln>
                <a:solidFill>
                  <a:srgbClr val="6B6B6B"/>
                </a:solidFill>
                <a:effectLst/>
                <a:latin typeface="Gill Sans Nova" panose="020B06020201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AIC-MG IMPORTER IN EURASIA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Прямоугольник 9">
            <a:extLst>
              <a:ext uri="{FF2B5EF4-FFF2-40B4-BE49-F238E27FC236}">
                <a16:creationId xmlns:a16="http://schemas.microsoft.com/office/drawing/2014/main" id="{716D39D8-ADA1-4B1C-9FE0-1497928F8EFE}"/>
              </a:ext>
            </a:extLst>
          </p:cNvPr>
          <p:cNvSpPr/>
          <p:nvPr/>
        </p:nvSpPr>
        <p:spPr>
          <a:xfrm>
            <a:off x="351811" y="5965998"/>
            <a:ext cx="9276605" cy="149261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75000"/>
                </a:schemeClr>
              </a:gs>
              <a:gs pos="43000">
                <a:schemeClr val="bg1">
                  <a:lumMod val="85000"/>
                </a:schemeClr>
              </a:gs>
              <a:gs pos="100000">
                <a:srgbClr val="D9D9D9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ru-RU" dirty="0"/>
              <a:t>с</a:t>
            </a:r>
            <a:endParaRPr lang="en-US" dirty="0"/>
          </a:p>
        </p:txBody>
      </p:sp>
      <p:graphicFrame>
        <p:nvGraphicFramePr>
          <p:cNvPr id="12" name="Таблица 11">
            <a:extLst>
              <a:ext uri="{FF2B5EF4-FFF2-40B4-BE49-F238E27FC236}">
                <a16:creationId xmlns:a16="http://schemas.microsoft.com/office/drawing/2014/main" id="{1F88D04C-A7D2-4425-B6D9-D6D8CF9B8D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4732736"/>
              </p:ext>
            </p:extLst>
          </p:nvPr>
        </p:nvGraphicFramePr>
        <p:xfrm>
          <a:off x="445476" y="1516185"/>
          <a:ext cx="9141070" cy="3920339"/>
        </p:xfrm>
        <a:graphic>
          <a:graphicData uri="http://schemas.openxmlformats.org/drawingml/2006/table">
            <a:tbl>
              <a:tblPr/>
              <a:tblGrid>
                <a:gridCol w="337309">
                  <a:extLst>
                    <a:ext uri="{9D8B030D-6E8A-4147-A177-3AD203B41FA5}">
                      <a16:colId xmlns:a16="http://schemas.microsoft.com/office/drawing/2014/main" val="891737058"/>
                    </a:ext>
                  </a:extLst>
                </a:gridCol>
                <a:gridCol w="1905794">
                  <a:extLst>
                    <a:ext uri="{9D8B030D-6E8A-4147-A177-3AD203B41FA5}">
                      <a16:colId xmlns:a16="http://schemas.microsoft.com/office/drawing/2014/main" val="607377609"/>
                    </a:ext>
                  </a:extLst>
                </a:gridCol>
                <a:gridCol w="1635947">
                  <a:extLst>
                    <a:ext uri="{9D8B030D-6E8A-4147-A177-3AD203B41FA5}">
                      <a16:colId xmlns:a16="http://schemas.microsoft.com/office/drawing/2014/main" val="671899423"/>
                    </a:ext>
                  </a:extLst>
                </a:gridCol>
                <a:gridCol w="1484159">
                  <a:extLst>
                    <a:ext uri="{9D8B030D-6E8A-4147-A177-3AD203B41FA5}">
                      <a16:colId xmlns:a16="http://schemas.microsoft.com/office/drawing/2014/main" val="1331816754"/>
                    </a:ext>
                  </a:extLst>
                </a:gridCol>
                <a:gridCol w="1349235">
                  <a:extLst>
                    <a:ext uri="{9D8B030D-6E8A-4147-A177-3AD203B41FA5}">
                      <a16:colId xmlns:a16="http://schemas.microsoft.com/office/drawing/2014/main" val="1941741123"/>
                    </a:ext>
                  </a:extLst>
                </a:gridCol>
                <a:gridCol w="404771">
                  <a:extLst>
                    <a:ext uri="{9D8B030D-6E8A-4147-A177-3AD203B41FA5}">
                      <a16:colId xmlns:a16="http://schemas.microsoft.com/office/drawing/2014/main" val="3833958102"/>
                    </a:ext>
                  </a:extLst>
                </a:gridCol>
                <a:gridCol w="404771">
                  <a:extLst>
                    <a:ext uri="{9D8B030D-6E8A-4147-A177-3AD203B41FA5}">
                      <a16:colId xmlns:a16="http://schemas.microsoft.com/office/drawing/2014/main" val="758343958"/>
                    </a:ext>
                  </a:extLst>
                </a:gridCol>
                <a:gridCol w="404771">
                  <a:extLst>
                    <a:ext uri="{9D8B030D-6E8A-4147-A177-3AD203B41FA5}">
                      <a16:colId xmlns:a16="http://schemas.microsoft.com/office/drawing/2014/main" val="3211521181"/>
                    </a:ext>
                  </a:extLst>
                </a:gridCol>
                <a:gridCol w="404771">
                  <a:extLst>
                    <a:ext uri="{9D8B030D-6E8A-4147-A177-3AD203B41FA5}">
                      <a16:colId xmlns:a16="http://schemas.microsoft.com/office/drawing/2014/main" val="4287931009"/>
                    </a:ext>
                  </a:extLst>
                </a:gridCol>
                <a:gridCol w="404771">
                  <a:extLst>
                    <a:ext uri="{9D8B030D-6E8A-4147-A177-3AD203B41FA5}">
                      <a16:colId xmlns:a16="http://schemas.microsoft.com/office/drawing/2014/main" val="264982186"/>
                    </a:ext>
                  </a:extLst>
                </a:gridCol>
                <a:gridCol w="404771">
                  <a:extLst>
                    <a:ext uri="{9D8B030D-6E8A-4147-A177-3AD203B41FA5}">
                      <a16:colId xmlns:a16="http://schemas.microsoft.com/office/drawing/2014/main" val="1194691533"/>
                    </a:ext>
                  </a:extLst>
                </a:gridCol>
              </a:tblGrid>
              <a:tr h="182935">
                <a:tc>
                  <a:txBody>
                    <a:bodyPr/>
                    <a:lstStyle/>
                    <a:p>
                      <a:pPr algn="l" fontAlgn="b"/>
                      <a:endParaRPr lang="ru-RU" sz="6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b="0" i="0" u="none" strike="noStrike">
                          <a:effectLst/>
                          <a:latin typeface="Arial Cyr" panose="020B0604020202020204" pitchFamily="34" charset="0"/>
                        </a:rPr>
                        <a:t>1. Список Аффилированных лиц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6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6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6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6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6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6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6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6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6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35324332"/>
                  </a:ext>
                </a:extLst>
              </a:tr>
              <a:tr h="176700">
                <a:tc>
                  <a:txBody>
                    <a:bodyPr/>
                    <a:lstStyle/>
                    <a:p>
                      <a:pPr algn="l" fontAlgn="b"/>
                      <a:endParaRPr lang="ru-RU" sz="6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600" b="1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6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6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6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6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6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6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6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6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6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85938300"/>
                  </a:ext>
                </a:extLst>
              </a:tr>
              <a:tr h="550887">
                <a:tc>
                  <a:txBody>
                    <a:bodyPr/>
                    <a:lstStyle/>
                    <a:p>
                      <a:pPr algn="ctr" fontAlgn="b"/>
                      <a:r>
                        <a:rPr lang="ru-RU" sz="600" b="0" i="0" u="none" strike="noStrike">
                          <a:effectLst/>
                          <a:latin typeface="Arial" panose="020B0604020202020204" pitchFamily="34" charset="0"/>
                        </a:rPr>
                        <a:t>№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effectLst/>
                          <a:latin typeface="Arial" panose="020B0604020202020204" pitchFamily="34" charset="0"/>
                        </a:rPr>
                        <a:t>Наименование и организационно-правовая форма, ИНН, ОГРН, либо ФИО, паспортные данные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effectLst/>
                          <a:latin typeface="Arial" panose="020B0604020202020204" pitchFamily="34" charset="0"/>
                        </a:rPr>
                        <a:t>Место нахождения, Место жительства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effectLst/>
                          <a:latin typeface="Arial" panose="020B0604020202020204" pitchFamily="34" charset="0"/>
                        </a:rPr>
                        <a:t>Форма контроля (прямой, косвенный)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effectLst/>
                          <a:latin typeface="Arial" panose="020B0604020202020204" pitchFamily="34" charset="0"/>
                        </a:rPr>
                        <a:t>Способ контроля (доля (%) и количество акций, должность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6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6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6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6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6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6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82279466"/>
                  </a:ext>
                </a:extLst>
              </a:tr>
              <a:tr h="199262">
                <a:tc>
                  <a:txBody>
                    <a:bodyPr/>
                    <a:lstStyle/>
                    <a:p>
                      <a:pPr algn="ctr" fontAlgn="b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Грузия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прямой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6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6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6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6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6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6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06709199"/>
                  </a:ext>
                </a:extLst>
              </a:tr>
              <a:tr h="191252">
                <a:tc>
                  <a:txBody>
                    <a:bodyPr/>
                    <a:lstStyle/>
                    <a:p>
                      <a:pPr algn="ctr" fontAlgn="b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6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6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6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6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6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6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49298890"/>
                  </a:ext>
                </a:extLst>
              </a:tr>
              <a:tr h="182935">
                <a:tc>
                  <a:txBody>
                    <a:bodyPr/>
                    <a:lstStyle/>
                    <a:p>
                      <a:pPr algn="l" fontAlgn="b"/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6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6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6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6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6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6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62606400"/>
                  </a:ext>
                </a:extLst>
              </a:tr>
              <a:tr h="187093">
                <a:tc>
                  <a:txBody>
                    <a:bodyPr/>
                    <a:lstStyle/>
                    <a:p>
                      <a:pPr algn="l" fontAlgn="b"/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ru-RU" sz="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 Перечень документов, запрашиваемых у кандидата в Дилеры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6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6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6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6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6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6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84420568"/>
                  </a:ext>
                </a:extLst>
              </a:tr>
              <a:tr h="187093">
                <a:tc>
                  <a:txBody>
                    <a:bodyPr/>
                    <a:lstStyle/>
                    <a:p>
                      <a:pPr algn="l" fontAlgn="b"/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6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6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6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6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6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600" b="0" i="0" u="none" strike="noStrike">
                        <a:effectLst/>
                        <a:latin typeface="Arial Cyr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1432797"/>
                  </a:ext>
                </a:extLst>
              </a:tr>
              <a:tr h="322216">
                <a:tc>
                  <a:txBody>
                    <a:bodyPr/>
                    <a:lstStyle/>
                    <a:p>
                      <a:pPr algn="ctr" fontAlgn="b"/>
                      <a:r>
                        <a:rPr lang="ru-RU" sz="600" b="0" i="0" u="none" strike="noStrike" dirty="0">
                          <a:effectLst/>
                          <a:latin typeface="Arial" panose="020B0604020202020204" pitchFamily="34" charset="0"/>
                        </a:rPr>
                        <a:t>№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 gridSpan="10"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effectLst/>
                          <a:latin typeface="Arial Cyr" panose="020B0604020202020204" pitchFamily="34" charset="0"/>
                        </a:rPr>
                        <a:t>Наименование документа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8752359"/>
                  </a:ext>
                </a:extLst>
              </a:tr>
              <a:tr h="18293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 dirty="0">
                          <a:effectLst/>
                          <a:latin typeface="Arial Cyr" panose="020B0604020202020204" pitchFamily="34" charset="0"/>
                        </a:rPr>
                        <a:t>1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10">
                  <a:txBody>
                    <a:bodyPr/>
                    <a:lstStyle/>
                    <a:p>
                      <a:pPr algn="l" fontAlgn="b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Свидетельство ИНН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9249677"/>
                  </a:ext>
                </a:extLst>
              </a:tr>
              <a:tr h="18293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 dirty="0">
                          <a:effectLst/>
                          <a:latin typeface="Arial Cyr" panose="020B0604020202020204" pitchFamily="34" charset="0"/>
                        </a:rPr>
                        <a:t>2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10">
                  <a:txBody>
                    <a:bodyPr/>
                    <a:lstStyle/>
                    <a:p>
                      <a:pPr algn="l" fontAlgn="b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Свидетельство ОГРН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6421299"/>
                  </a:ext>
                </a:extLst>
              </a:tr>
              <a:tr h="18293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 dirty="0">
                          <a:effectLst/>
                          <a:latin typeface="Arial Cyr" panose="020B0604020202020204" pitchFamily="34" charset="0"/>
                        </a:rPr>
                        <a:t>3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10">
                  <a:txBody>
                    <a:bodyPr/>
                    <a:lstStyle/>
                    <a:p>
                      <a:pPr algn="l" fontAlgn="b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Устав юридического лица (в последней редакции, со всеми изменениями)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968397"/>
                  </a:ext>
                </a:extLst>
              </a:tr>
              <a:tr h="18293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 dirty="0">
                          <a:effectLst/>
                          <a:latin typeface="Arial Cyr" panose="020B0604020202020204" pitchFamily="34" charset="0"/>
                        </a:rPr>
                        <a:t>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10">
                  <a:txBody>
                    <a:bodyPr/>
                    <a:lstStyle/>
                    <a:p>
                      <a:pPr algn="l" fontAlgn="b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Карточка предприятия (в формате, позволяющем копировать текст и вставлять)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959702"/>
                  </a:ext>
                </a:extLst>
              </a:tr>
              <a:tr h="18709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effectLst/>
                          <a:latin typeface="Arial Cyr" panose="020B060402020202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10">
                  <a:txBody>
                    <a:bodyPr/>
                    <a:lstStyle/>
                    <a:p>
                      <a:pPr algn="l" fontAlgn="b"/>
                      <a:r>
                        <a:rPr lang="ru-RU" sz="600" b="1" i="1" u="none" strike="noStrike" dirty="0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Если подписантом является не руководитель юридического лица-документы, подтверждающие полномочия: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7259727"/>
                  </a:ext>
                </a:extLst>
              </a:tr>
              <a:tr h="20788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effectLst/>
                          <a:latin typeface="Arial Cyr" panose="020B0604020202020204" pitchFamily="34" charset="0"/>
                        </a:rPr>
                        <a:t>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10">
                  <a:txBody>
                    <a:bodyPr/>
                    <a:lstStyle/>
                    <a:p>
                      <a:pPr algn="l" fontAlgn="t"/>
                      <a:r>
                        <a:rPr lang="ru-RU" sz="600" b="1" i="1" u="none" strike="noStrike" dirty="0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Управляющая компания</a:t>
                      </a:r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 - протокол о передаче функций единоличного исполнительного органа управляющей компании, договор с управляющей компанией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4378881"/>
                  </a:ext>
                </a:extLst>
              </a:tr>
              <a:tr h="37418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effectLst/>
                          <a:latin typeface="Arial Cyr" panose="020B0604020202020204" pitchFamily="34" charset="0"/>
                        </a:rPr>
                        <a:t>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10">
                  <a:txBody>
                    <a:bodyPr/>
                    <a:lstStyle/>
                    <a:p>
                      <a:pPr algn="l" fontAlgn="t"/>
                      <a:r>
                        <a:rPr lang="ru-RU" sz="600" b="1" i="1" u="none" strike="noStrike" dirty="0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По доверенности</a:t>
                      </a:r>
                      <a:r>
                        <a:rPr lang="ru-RU" sz="600" b="0" i="1" u="none" strike="noStrike" dirty="0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 </a:t>
                      </a:r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Cyr" panose="020B0604020202020204" pitchFamily="34" charset="0"/>
                        </a:rPr>
                        <a:t>- доверенность, действующая на дату заключения договора, с полномочиями, позволяющими заключение дилерского договора, договора поставки транспортных средств и спецификаций к нему (с учетом оценки всех этих сделок на крупность) и наличия/отсутствия в доверенности ограничений по сумме и характеру заключаемых сделок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7841764"/>
                  </a:ext>
                </a:extLst>
              </a:tr>
              <a:tr h="23906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>
                          <a:effectLst/>
                          <a:latin typeface="Arial Cyr" panose="020B0604020202020204" pitchFamily="34" charset="0"/>
                        </a:rPr>
                        <a:t>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10">
                  <a:txBody>
                    <a:bodyPr/>
                    <a:lstStyle/>
                    <a:p>
                      <a:pPr algn="l" fontAlgn="b"/>
                      <a:r>
                        <a:rPr lang="ru-RU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Документы, подтверждающие право на объекты недвижимости, где будет располагаться дилерский центр MG.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94142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465589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1" y="-3661871"/>
            <a:ext cx="266804" cy="5334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32080" tIns="66040" rIns="132080" bIns="6604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260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896816"/>
            <a:ext cx="990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961" y="9955"/>
            <a:ext cx="803275" cy="1085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5" name="Straight Connector 24"/>
          <p:cNvCxnSpPr/>
          <p:nvPr/>
        </p:nvCxnSpPr>
        <p:spPr>
          <a:xfrm flipV="1">
            <a:off x="319452" y="1079629"/>
            <a:ext cx="9267096" cy="13561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Прямоугольник 9"/>
          <p:cNvSpPr/>
          <p:nvPr/>
        </p:nvSpPr>
        <p:spPr>
          <a:xfrm>
            <a:off x="1140760" y="15433675"/>
            <a:ext cx="6195060" cy="123825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75000"/>
                </a:schemeClr>
              </a:gs>
              <a:gs pos="43000">
                <a:schemeClr val="bg1">
                  <a:lumMod val="85000"/>
                </a:schemeClr>
              </a:gs>
              <a:gs pos="100000">
                <a:srgbClr val="D9D9D9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cxnSp>
        <p:nvCxnSpPr>
          <p:cNvPr id="27" name="Прямая соединительная линия 10"/>
          <p:cNvCxnSpPr/>
          <p:nvPr/>
        </p:nvCxnSpPr>
        <p:spPr>
          <a:xfrm flipV="1">
            <a:off x="5821345" y="15561310"/>
            <a:ext cx="1508760" cy="762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5947475" y="5768312"/>
            <a:ext cx="3680941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71800" algn="ctr"/>
                <a:tab pos="5943600" algn="r"/>
              </a:tabLst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rgbClr val="6B6B6B"/>
                </a:solidFill>
                <a:effectLst/>
                <a:latin typeface="Gill Sans Nova" panose="020B06020201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S</a:t>
            </a:r>
            <a:r>
              <a:rPr kumimoji="0" lang="en-CA" altLang="en-US" sz="800" b="0" i="0" u="none" strike="noStrike" cap="none" normalizeH="0" baseline="0" dirty="0">
                <a:ln>
                  <a:noFill/>
                </a:ln>
                <a:solidFill>
                  <a:srgbClr val="6B6B6B"/>
                </a:solidFill>
                <a:effectLst/>
                <a:latin typeface="Gill Sans Nova" panose="020B06020201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AIC-MG IMPORTER IN EURASIA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2" name="Прямоугольник 9"/>
          <p:cNvSpPr/>
          <p:nvPr/>
        </p:nvSpPr>
        <p:spPr>
          <a:xfrm>
            <a:off x="351811" y="5965998"/>
            <a:ext cx="9276605" cy="149261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75000"/>
                </a:schemeClr>
              </a:gs>
              <a:gs pos="43000">
                <a:schemeClr val="bg1">
                  <a:lumMod val="85000"/>
                </a:schemeClr>
              </a:gs>
              <a:gs pos="100000">
                <a:srgbClr val="D9D9D9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cxnSp>
        <p:nvCxnSpPr>
          <p:cNvPr id="35" name="Straight Connector 34"/>
          <p:cNvCxnSpPr/>
          <p:nvPr/>
        </p:nvCxnSpPr>
        <p:spPr>
          <a:xfrm flipV="1">
            <a:off x="349850" y="6119069"/>
            <a:ext cx="9267096" cy="13561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5280454" y="411892"/>
            <a:ext cx="43990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000" b="1" dirty="0">
                <a:latin typeface="Arial" pitchFamily="34" charset="0"/>
                <a:cs typeface="Arial" pitchFamily="34" charset="0"/>
              </a:rPr>
              <a:t>Общая информация о компании</a:t>
            </a:r>
          </a:p>
        </p:txBody>
      </p:sp>
      <p:graphicFrame>
        <p:nvGraphicFramePr>
          <p:cNvPr id="16" name="Таблица 15"/>
          <p:cNvGraphicFramePr>
            <a:graphicFrameLocks noGrp="1"/>
          </p:cNvGraphicFramePr>
          <p:nvPr/>
        </p:nvGraphicFramePr>
        <p:xfrm>
          <a:off x="593124" y="1474801"/>
          <a:ext cx="8863913" cy="4244383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25052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586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84654">
                <a:tc>
                  <a:txBody>
                    <a:bodyPr/>
                    <a:lstStyle/>
                    <a:p>
                      <a:r>
                        <a:rPr lang="ru-RU" sz="1600" dirty="0"/>
                        <a:t>Коммерческое наименование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8852">
                <a:tc>
                  <a:txBody>
                    <a:bodyPr/>
                    <a:lstStyle/>
                    <a:p>
                      <a:r>
                        <a:rPr lang="ru-RU" sz="1400" dirty="0"/>
                        <a:t>ОГРН,</a:t>
                      </a:r>
                      <a:r>
                        <a:rPr lang="ru-RU" sz="1400" baseline="0" dirty="0"/>
                        <a:t> ИНН/КПП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8852">
                <a:tc>
                  <a:txBody>
                    <a:bodyPr/>
                    <a:lstStyle/>
                    <a:p>
                      <a:r>
                        <a:rPr lang="ru-RU" sz="1400" dirty="0"/>
                        <a:t>Юридический</a:t>
                      </a:r>
                      <a:r>
                        <a:rPr lang="ru-RU" sz="1400" baseline="0" dirty="0"/>
                        <a:t> адрес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7545">
                <a:tc>
                  <a:txBody>
                    <a:bodyPr/>
                    <a:lstStyle/>
                    <a:p>
                      <a:r>
                        <a:rPr lang="ru-RU" sz="1400" dirty="0"/>
                        <a:t>ФИО Руководителя компании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4654">
                <a:tc>
                  <a:txBody>
                    <a:bodyPr/>
                    <a:lstStyle/>
                    <a:p>
                      <a:r>
                        <a:rPr lang="ru-RU" sz="1400" dirty="0"/>
                        <a:t>Должность ответственного</a:t>
                      </a:r>
                      <a:r>
                        <a:rPr lang="ru-RU" sz="1400" baseline="0" dirty="0"/>
                        <a:t> за переговоры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8465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ФИО ответственного</a:t>
                      </a:r>
                      <a:r>
                        <a:rPr lang="ru-RU" sz="1400" baseline="0" dirty="0"/>
                        <a:t> за переговоры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8852">
                <a:tc>
                  <a:txBody>
                    <a:bodyPr/>
                    <a:lstStyle/>
                    <a:p>
                      <a:r>
                        <a:rPr lang="ru-RU" sz="1400" dirty="0"/>
                        <a:t>Телефон ответственного</a:t>
                      </a:r>
                      <a:r>
                        <a:rPr lang="ru-RU" sz="1400" baseline="0" dirty="0"/>
                        <a:t> за переговоры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8852">
                <a:tc>
                  <a:txBody>
                    <a:bodyPr/>
                    <a:lstStyle/>
                    <a:p>
                      <a:r>
                        <a:rPr lang="en-US" sz="1400" dirty="0"/>
                        <a:t>E-mail</a:t>
                      </a:r>
                      <a:r>
                        <a:rPr lang="ru-RU" sz="1400" dirty="0"/>
                        <a:t> ответственного</a:t>
                      </a:r>
                      <a:r>
                        <a:rPr lang="ru-RU" sz="1400" baseline="0" dirty="0"/>
                        <a:t> за переговоры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885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/>
                        <a:t>Сайт</a:t>
                      </a:r>
                      <a:r>
                        <a:rPr lang="ru-RU" sz="1400" baseline="0" dirty="0"/>
                        <a:t> компании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71462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1" y="-3661871"/>
            <a:ext cx="266804" cy="5334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32080" tIns="66040" rIns="132080" bIns="6604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260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896816"/>
            <a:ext cx="990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961" y="9955"/>
            <a:ext cx="803275" cy="1085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5" name="Straight Connector 24"/>
          <p:cNvCxnSpPr/>
          <p:nvPr/>
        </p:nvCxnSpPr>
        <p:spPr>
          <a:xfrm flipV="1">
            <a:off x="319452" y="1079629"/>
            <a:ext cx="9267096" cy="13561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Прямоугольник 9"/>
          <p:cNvSpPr/>
          <p:nvPr/>
        </p:nvSpPr>
        <p:spPr>
          <a:xfrm>
            <a:off x="1140760" y="15433675"/>
            <a:ext cx="6195060" cy="123825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75000"/>
                </a:schemeClr>
              </a:gs>
              <a:gs pos="43000">
                <a:schemeClr val="bg1">
                  <a:lumMod val="85000"/>
                </a:schemeClr>
              </a:gs>
              <a:gs pos="100000">
                <a:srgbClr val="D9D9D9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cxnSp>
        <p:nvCxnSpPr>
          <p:cNvPr id="27" name="Прямая соединительная линия 10"/>
          <p:cNvCxnSpPr/>
          <p:nvPr/>
        </p:nvCxnSpPr>
        <p:spPr>
          <a:xfrm flipV="1">
            <a:off x="5821345" y="15561310"/>
            <a:ext cx="1508760" cy="762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5947475" y="5768312"/>
            <a:ext cx="3680941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71800" algn="ctr"/>
                <a:tab pos="5943600" algn="r"/>
              </a:tabLst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rgbClr val="6B6B6B"/>
                </a:solidFill>
                <a:effectLst/>
                <a:latin typeface="Gill Sans Nova" panose="020B06020201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S</a:t>
            </a:r>
            <a:r>
              <a:rPr kumimoji="0" lang="en-CA" altLang="en-US" sz="800" b="0" i="0" u="none" strike="noStrike" cap="none" normalizeH="0" baseline="0" dirty="0">
                <a:ln>
                  <a:noFill/>
                </a:ln>
                <a:solidFill>
                  <a:srgbClr val="6B6B6B"/>
                </a:solidFill>
                <a:effectLst/>
                <a:latin typeface="Gill Sans Nova" panose="020B06020201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AIC-MG IMPORTER IN EURASIA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2" name="Прямоугольник 9"/>
          <p:cNvSpPr/>
          <p:nvPr/>
        </p:nvSpPr>
        <p:spPr>
          <a:xfrm>
            <a:off x="351811" y="5965998"/>
            <a:ext cx="9276605" cy="149261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75000"/>
                </a:schemeClr>
              </a:gs>
              <a:gs pos="43000">
                <a:schemeClr val="bg1">
                  <a:lumMod val="85000"/>
                </a:schemeClr>
              </a:gs>
              <a:gs pos="100000">
                <a:srgbClr val="D9D9D9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cxnSp>
        <p:nvCxnSpPr>
          <p:cNvPr id="35" name="Straight Connector 34"/>
          <p:cNvCxnSpPr/>
          <p:nvPr/>
        </p:nvCxnSpPr>
        <p:spPr>
          <a:xfrm flipV="1">
            <a:off x="349850" y="6119069"/>
            <a:ext cx="9267096" cy="13561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5461686" y="230659"/>
            <a:ext cx="41848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000" b="1" dirty="0">
                <a:latin typeface="Arial" pitchFamily="34" charset="0"/>
                <a:cs typeface="Arial" pitchFamily="34" charset="0"/>
              </a:rPr>
              <a:t>Опыт компании-претендента в автомобильной сфере</a:t>
            </a: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0132755"/>
              </p:ext>
            </p:extLst>
          </p:nvPr>
        </p:nvGraphicFramePr>
        <p:xfrm>
          <a:off x="510743" y="1260390"/>
          <a:ext cx="9069863" cy="4497265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11945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287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116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1164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1164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116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43265">
                <a:tc rowSpan="2">
                  <a:txBody>
                    <a:bodyPr/>
                    <a:lstStyle/>
                    <a:p>
                      <a:pPr algn="ctr"/>
                      <a:r>
                        <a:rPr lang="ru-RU" sz="1400" b="1" dirty="0"/>
                        <a:t>Бренд</a:t>
                      </a: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400" b="1" dirty="0"/>
                        <a:t>Периоды</a:t>
                      </a:r>
                      <a:r>
                        <a:rPr lang="ru-RU" sz="1400" b="1" baseline="0" dirty="0"/>
                        <a:t> наличия статуса официального дилера </a:t>
                      </a:r>
                      <a:endParaRPr lang="ru-RU" sz="1400" b="1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b="1" dirty="0"/>
                        <a:t>2023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/>
                        <a:t>2024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2588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/>
                        <a:t>Выручка по продажам автомобилей</a:t>
                      </a:r>
                      <a:r>
                        <a:rPr lang="ru-RU" sz="1400" b="1" baseline="0" dirty="0"/>
                        <a:t> млн.руб., в том числе НДС</a:t>
                      </a:r>
                      <a:endParaRPr lang="ru-RU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400" b="1" dirty="0"/>
                        <a:t>Кол-во</a:t>
                      </a:r>
                      <a:r>
                        <a:rPr lang="ru-RU" sz="1400" b="1" baseline="0" dirty="0"/>
                        <a:t> проданных автомобилей, шт.</a:t>
                      </a:r>
                      <a:endParaRPr lang="ru-RU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400" b="1" dirty="0"/>
                        <a:t>Выручка по продажам автомобилей</a:t>
                      </a:r>
                      <a:r>
                        <a:rPr lang="ru-RU" sz="1400" b="1" baseline="0" dirty="0"/>
                        <a:t> млн.руб., в том числе НДС</a:t>
                      </a:r>
                      <a:endParaRPr lang="ru-RU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400" b="1" dirty="0"/>
                        <a:t>Кол-во</a:t>
                      </a:r>
                      <a:r>
                        <a:rPr lang="ru-RU" sz="1400" b="1" baseline="0" dirty="0"/>
                        <a:t> проданных автомобилей, шт.</a:t>
                      </a:r>
                      <a:endParaRPr lang="ru-RU" sz="1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4470"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4470">
                <a:tc>
                  <a:txBody>
                    <a:bodyPr/>
                    <a:lstStyle/>
                    <a:p>
                      <a:endParaRPr lang="ru-RU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b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b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b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b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4470">
                <a:tc>
                  <a:txBody>
                    <a:bodyPr/>
                    <a:lstStyle/>
                    <a:p>
                      <a:endParaRPr lang="ru-RU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b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b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b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4470">
                <a:tc>
                  <a:txBody>
                    <a:bodyPr/>
                    <a:lstStyle/>
                    <a:p>
                      <a:endParaRPr lang="ru-RU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b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b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4470">
                <a:tc>
                  <a:txBody>
                    <a:bodyPr/>
                    <a:lstStyle/>
                    <a:p>
                      <a:endParaRPr lang="ru-RU" sz="1200" b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b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b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4470">
                <a:tc>
                  <a:txBody>
                    <a:bodyPr/>
                    <a:lstStyle/>
                    <a:p>
                      <a:endParaRPr lang="ru-RU" sz="1200" b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b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b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4470">
                <a:tc>
                  <a:txBody>
                    <a:bodyPr/>
                    <a:lstStyle/>
                    <a:p>
                      <a:endParaRPr lang="ru-RU" sz="1200" b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b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b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4470">
                <a:tc>
                  <a:txBody>
                    <a:bodyPr/>
                    <a:lstStyle/>
                    <a:p>
                      <a:endParaRPr lang="ru-RU" sz="1200" b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b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71462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1" y="-3661871"/>
            <a:ext cx="266804" cy="5334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32080" tIns="66040" rIns="132080" bIns="6604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260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896816"/>
            <a:ext cx="990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961" y="9955"/>
            <a:ext cx="803275" cy="1085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5" name="Straight Connector 24"/>
          <p:cNvCxnSpPr/>
          <p:nvPr/>
        </p:nvCxnSpPr>
        <p:spPr>
          <a:xfrm flipV="1">
            <a:off x="319452" y="1079629"/>
            <a:ext cx="9267096" cy="13561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Прямоугольник 9"/>
          <p:cNvSpPr/>
          <p:nvPr/>
        </p:nvSpPr>
        <p:spPr>
          <a:xfrm>
            <a:off x="1140760" y="15433675"/>
            <a:ext cx="6195060" cy="123825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75000"/>
                </a:schemeClr>
              </a:gs>
              <a:gs pos="43000">
                <a:schemeClr val="bg1">
                  <a:lumMod val="85000"/>
                </a:schemeClr>
              </a:gs>
              <a:gs pos="100000">
                <a:srgbClr val="D9D9D9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cxnSp>
        <p:nvCxnSpPr>
          <p:cNvPr id="27" name="Прямая соединительная линия 10"/>
          <p:cNvCxnSpPr/>
          <p:nvPr/>
        </p:nvCxnSpPr>
        <p:spPr>
          <a:xfrm flipV="1">
            <a:off x="5821345" y="15561310"/>
            <a:ext cx="1508760" cy="762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5947475" y="5768312"/>
            <a:ext cx="3680941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71800" algn="ctr"/>
                <a:tab pos="5943600" algn="r"/>
              </a:tabLst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rgbClr val="6B6B6B"/>
                </a:solidFill>
                <a:effectLst/>
                <a:latin typeface="Gill Sans Nova" panose="020B06020201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S</a:t>
            </a:r>
            <a:r>
              <a:rPr kumimoji="0" lang="en-CA" altLang="en-US" sz="800" b="0" i="0" u="none" strike="noStrike" cap="none" normalizeH="0" baseline="0" dirty="0">
                <a:ln>
                  <a:noFill/>
                </a:ln>
                <a:solidFill>
                  <a:srgbClr val="6B6B6B"/>
                </a:solidFill>
                <a:effectLst/>
                <a:latin typeface="Gill Sans Nova" panose="020B06020201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AIC-MG IMPORTER IN EURASIA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2" name="Прямоугольник 9"/>
          <p:cNvSpPr/>
          <p:nvPr/>
        </p:nvSpPr>
        <p:spPr>
          <a:xfrm>
            <a:off x="351811" y="5965998"/>
            <a:ext cx="9276605" cy="149261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75000"/>
                </a:schemeClr>
              </a:gs>
              <a:gs pos="43000">
                <a:schemeClr val="bg1">
                  <a:lumMod val="85000"/>
                </a:schemeClr>
              </a:gs>
              <a:gs pos="100000">
                <a:srgbClr val="D9D9D9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cxnSp>
        <p:nvCxnSpPr>
          <p:cNvPr id="35" name="Straight Connector 34"/>
          <p:cNvCxnSpPr/>
          <p:nvPr/>
        </p:nvCxnSpPr>
        <p:spPr>
          <a:xfrm flipV="1">
            <a:off x="349850" y="6119069"/>
            <a:ext cx="9267096" cy="13561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5461686" y="230659"/>
            <a:ext cx="41848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000" b="1" dirty="0">
                <a:latin typeface="Arial" pitchFamily="34" charset="0"/>
                <a:cs typeface="Arial" pitchFamily="34" charset="0"/>
              </a:rPr>
              <a:t>Опыт компании-претендента в автомобильной сфере</a:t>
            </a: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4054324"/>
              </p:ext>
            </p:extLst>
          </p:nvPr>
        </p:nvGraphicFramePr>
        <p:xfrm>
          <a:off x="510743" y="1260390"/>
          <a:ext cx="9069863" cy="4497265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11945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287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116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1164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1164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1164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43265">
                <a:tc rowSpan="2">
                  <a:txBody>
                    <a:bodyPr/>
                    <a:lstStyle/>
                    <a:p>
                      <a:pPr algn="ctr"/>
                      <a:r>
                        <a:rPr lang="ru-RU" sz="1400" b="1" dirty="0"/>
                        <a:t>Бренд</a:t>
                      </a: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400" b="1" dirty="0"/>
                        <a:t>Периоды</a:t>
                      </a:r>
                      <a:r>
                        <a:rPr lang="ru-RU" sz="1400" b="1" baseline="0" dirty="0"/>
                        <a:t> наличия статуса официального дилера </a:t>
                      </a:r>
                      <a:endParaRPr lang="ru-RU" sz="1400" b="1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b="1" dirty="0"/>
                        <a:t>2023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/>
                        <a:t>2024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2588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/>
                        <a:t>Продажа</a:t>
                      </a:r>
                      <a:r>
                        <a:rPr lang="ru-RU" sz="1400" b="1" baseline="0" dirty="0"/>
                        <a:t> запасных частей и аксессуаров млн.руб., в том числе НДС</a:t>
                      </a:r>
                      <a:endParaRPr lang="ru-RU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400" b="1" dirty="0"/>
                        <a:t>Кол-во</a:t>
                      </a:r>
                      <a:r>
                        <a:rPr lang="ru-RU" sz="1400" b="1" baseline="0" dirty="0"/>
                        <a:t> машинозаездов в сервис, шт.</a:t>
                      </a:r>
                      <a:endParaRPr lang="ru-RU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400" b="1" dirty="0"/>
                        <a:t>Продажа</a:t>
                      </a:r>
                      <a:r>
                        <a:rPr lang="ru-RU" sz="1400" b="1" baseline="0" dirty="0"/>
                        <a:t> запасных частей и аксессуаров млн.руб., в том числе НДС</a:t>
                      </a:r>
                      <a:endParaRPr lang="ru-RU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400" b="1" dirty="0"/>
                        <a:t>Кол-во</a:t>
                      </a:r>
                      <a:r>
                        <a:rPr lang="ru-RU" sz="1400" b="1" baseline="0" dirty="0"/>
                        <a:t> машинозаездов в сервис, шт.</a:t>
                      </a:r>
                      <a:endParaRPr lang="ru-RU" sz="1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4470"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4470">
                <a:tc>
                  <a:txBody>
                    <a:bodyPr/>
                    <a:lstStyle/>
                    <a:p>
                      <a:endParaRPr lang="ru-RU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b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b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b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b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4470">
                <a:tc>
                  <a:txBody>
                    <a:bodyPr/>
                    <a:lstStyle/>
                    <a:p>
                      <a:endParaRPr lang="ru-RU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b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b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b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4470">
                <a:tc>
                  <a:txBody>
                    <a:bodyPr/>
                    <a:lstStyle/>
                    <a:p>
                      <a:endParaRPr lang="ru-RU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b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b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4470">
                <a:tc>
                  <a:txBody>
                    <a:bodyPr/>
                    <a:lstStyle/>
                    <a:p>
                      <a:endParaRPr lang="ru-RU" sz="1200" b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b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b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4470">
                <a:tc>
                  <a:txBody>
                    <a:bodyPr/>
                    <a:lstStyle/>
                    <a:p>
                      <a:endParaRPr lang="ru-RU" sz="1200" b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b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b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4470">
                <a:tc>
                  <a:txBody>
                    <a:bodyPr/>
                    <a:lstStyle/>
                    <a:p>
                      <a:endParaRPr lang="ru-RU" sz="1200" b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b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b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4470">
                <a:tc>
                  <a:txBody>
                    <a:bodyPr/>
                    <a:lstStyle/>
                    <a:p>
                      <a:endParaRPr lang="ru-RU" sz="1200" b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b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71462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1" y="-3661871"/>
            <a:ext cx="266804" cy="5334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32080" tIns="66040" rIns="132080" bIns="6604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260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896816"/>
            <a:ext cx="990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961" y="9955"/>
            <a:ext cx="803275" cy="1085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5" name="Straight Connector 24"/>
          <p:cNvCxnSpPr/>
          <p:nvPr/>
        </p:nvCxnSpPr>
        <p:spPr>
          <a:xfrm flipV="1">
            <a:off x="319452" y="1079629"/>
            <a:ext cx="9267096" cy="13561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Прямоугольник 9"/>
          <p:cNvSpPr/>
          <p:nvPr/>
        </p:nvSpPr>
        <p:spPr>
          <a:xfrm>
            <a:off x="1140760" y="15433675"/>
            <a:ext cx="6195060" cy="123825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75000"/>
                </a:schemeClr>
              </a:gs>
              <a:gs pos="43000">
                <a:schemeClr val="bg1">
                  <a:lumMod val="85000"/>
                </a:schemeClr>
              </a:gs>
              <a:gs pos="100000">
                <a:srgbClr val="D9D9D9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cxnSp>
        <p:nvCxnSpPr>
          <p:cNvPr id="27" name="Прямая соединительная линия 10"/>
          <p:cNvCxnSpPr/>
          <p:nvPr/>
        </p:nvCxnSpPr>
        <p:spPr>
          <a:xfrm flipV="1">
            <a:off x="5821345" y="15561310"/>
            <a:ext cx="1508760" cy="762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5947475" y="5768312"/>
            <a:ext cx="3680941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71800" algn="ctr"/>
                <a:tab pos="5943600" algn="r"/>
              </a:tabLst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rgbClr val="6B6B6B"/>
                </a:solidFill>
                <a:effectLst/>
                <a:latin typeface="Gill Sans Nova" panose="020B06020201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S</a:t>
            </a:r>
            <a:r>
              <a:rPr kumimoji="0" lang="en-CA" altLang="en-US" sz="800" b="0" i="0" u="none" strike="noStrike" cap="none" normalizeH="0" baseline="0" dirty="0">
                <a:ln>
                  <a:noFill/>
                </a:ln>
                <a:solidFill>
                  <a:srgbClr val="6B6B6B"/>
                </a:solidFill>
                <a:effectLst/>
                <a:latin typeface="Gill Sans Nova" panose="020B06020201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AIC-MG IMPORTER IN EURASIA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2" name="Прямоугольник 9"/>
          <p:cNvSpPr/>
          <p:nvPr/>
        </p:nvSpPr>
        <p:spPr>
          <a:xfrm>
            <a:off x="351811" y="5965998"/>
            <a:ext cx="9276605" cy="149261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75000"/>
                </a:schemeClr>
              </a:gs>
              <a:gs pos="43000">
                <a:schemeClr val="bg1">
                  <a:lumMod val="85000"/>
                </a:schemeClr>
              </a:gs>
              <a:gs pos="100000">
                <a:srgbClr val="D9D9D9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cxnSp>
        <p:nvCxnSpPr>
          <p:cNvPr id="35" name="Straight Connector 34"/>
          <p:cNvCxnSpPr/>
          <p:nvPr/>
        </p:nvCxnSpPr>
        <p:spPr>
          <a:xfrm flipV="1">
            <a:off x="349850" y="6119069"/>
            <a:ext cx="9267096" cy="13561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5659395" y="214184"/>
            <a:ext cx="40612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000" b="1" dirty="0">
                <a:latin typeface="Arial" pitchFamily="34" charset="0"/>
                <a:cs typeface="Arial" pitchFamily="34" charset="0"/>
              </a:rPr>
              <a:t>Финансовое состояние компании</a:t>
            </a: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2477638"/>
              </p:ext>
            </p:extLst>
          </p:nvPr>
        </p:nvGraphicFramePr>
        <p:xfrm>
          <a:off x="477796" y="1944358"/>
          <a:ext cx="7801918" cy="192532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37317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701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400" b="0" dirty="0"/>
                        <a:t>Оборот за 2024</a:t>
                      </a:r>
                      <a:r>
                        <a:rPr lang="ru-RU" sz="1400" b="0" baseline="0" dirty="0"/>
                        <a:t> год по группе компаний, млн. руб.</a:t>
                      </a:r>
                      <a:endParaRPr lang="ru-RU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/>
                        <a:t>Обязательства перед кредиторами на 31.12.2024,</a:t>
                      </a:r>
                      <a:r>
                        <a:rPr lang="ru-RU" sz="1400" baseline="0" dirty="0"/>
                        <a:t> млн. руб.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/>
                        <a:t>Чистая</a:t>
                      </a:r>
                      <a:r>
                        <a:rPr lang="ru-RU" sz="1400" baseline="0" dirty="0"/>
                        <a:t> прибыль за 2024 год, млн. руб.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400" dirty="0"/>
                        <a:t>Иски свыше 10 </a:t>
                      </a:r>
                      <a:r>
                        <a:rPr lang="ru-RU" sz="1400" dirty="0" err="1"/>
                        <a:t>млн</a:t>
                      </a:r>
                      <a:r>
                        <a:rPr lang="ru-RU" sz="1400" dirty="0"/>
                        <a:t> рублей</a:t>
                      </a:r>
                      <a:r>
                        <a:rPr lang="ru-RU" sz="1400" baseline="0" dirty="0"/>
                        <a:t> по всей группе компаний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71462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1" y="-3661871"/>
            <a:ext cx="266804" cy="5334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32080" tIns="66040" rIns="132080" bIns="6604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260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896816"/>
            <a:ext cx="990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961" y="9955"/>
            <a:ext cx="803275" cy="1085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5" name="Straight Connector 24"/>
          <p:cNvCxnSpPr/>
          <p:nvPr/>
        </p:nvCxnSpPr>
        <p:spPr>
          <a:xfrm flipV="1">
            <a:off x="319452" y="1079629"/>
            <a:ext cx="9267096" cy="13561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Прямоугольник 9"/>
          <p:cNvSpPr/>
          <p:nvPr/>
        </p:nvSpPr>
        <p:spPr>
          <a:xfrm>
            <a:off x="1140760" y="15433675"/>
            <a:ext cx="6195060" cy="123825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75000"/>
                </a:schemeClr>
              </a:gs>
              <a:gs pos="43000">
                <a:schemeClr val="bg1">
                  <a:lumMod val="85000"/>
                </a:schemeClr>
              </a:gs>
              <a:gs pos="100000">
                <a:srgbClr val="D9D9D9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cxnSp>
        <p:nvCxnSpPr>
          <p:cNvPr id="27" name="Прямая соединительная линия 10"/>
          <p:cNvCxnSpPr/>
          <p:nvPr/>
        </p:nvCxnSpPr>
        <p:spPr>
          <a:xfrm flipV="1">
            <a:off x="5821345" y="15561310"/>
            <a:ext cx="1508760" cy="762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5947475" y="5768312"/>
            <a:ext cx="3680941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71800" algn="ctr"/>
                <a:tab pos="5943600" algn="r"/>
              </a:tabLst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rgbClr val="6B6B6B"/>
                </a:solidFill>
                <a:effectLst/>
                <a:latin typeface="Gill Sans Nova" panose="020B06020201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S</a:t>
            </a:r>
            <a:r>
              <a:rPr kumimoji="0" lang="en-CA" altLang="en-US" sz="800" b="0" i="0" u="none" strike="noStrike" cap="none" normalizeH="0" baseline="0" dirty="0">
                <a:ln>
                  <a:noFill/>
                </a:ln>
                <a:solidFill>
                  <a:srgbClr val="6B6B6B"/>
                </a:solidFill>
                <a:effectLst/>
                <a:latin typeface="Gill Sans Nova" panose="020B06020201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AIC-MG IMPORTER IN EURASIA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2" name="Прямоугольник 9"/>
          <p:cNvSpPr/>
          <p:nvPr/>
        </p:nvSpPr>
        <p:spPr>
          <a:xfrm>
            <a:off x="351811" y="5965998"/>
            <a:ext cx="9276605" cy="149261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75000"/>
                </a:schemeClr>
              </a:gs>
              <a:gs pos="43000">
                <a:schemeClr val="bg1">
                  <a:lumMod val="85000"/>
                </a:schemeClr>
              </a:gs>
              <a:gs pos="100000">
                <a:srgbClr val="D9D9D9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cxnSp>
        <p:nvCxnSpPr>
          <p:cNvPr id="35" name="Straight Connector 34"/>
          <p:cNvCxnSpPr/>
          <p:nvPr/>
        </p:nvCxnSpPr>
        <p:spPr>
          <a:xfrm flipV="1">
            <a:off x="349850" y="6119069"/>
            <a:ext cx="9267096" cy="13561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5659395" y="214184"/>
            <a:ext cx="40612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000" b="1" dirty="0">
                <a:latin typeface="Arial" pitchFamily="34" charset="0"/>
                <a:cs typeface="Arial" pitchFamily="34" charset="0"/>
              </a:rPr>
              <a:t>Карта/География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25146" y="2026508"/>
            <a:ext cx="574177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Arial" pitchFamily="34" charset="0"/>
                <a:cs typeface="Arial" pitchFamily="34" charset="0"/>
              </a:rPr>
              <a:t>Просьба вставить карту города </a:t>
            </a:r>
            <a:r>
              <a:rPr lang="ru-RU" sz="1400" b="1" dirty="0">
                <a:latin typeface="Arial" pitchFamily="34" charset="0"/>
                <a:cs typeface="Arial" pitchFamily="34" charset="0"/>
              </a:rPr>
              <a:t>ПОЛНЫМ АДРЕСОМ 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и отметкой о предлагаемом месте ДЦ 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MG</a:t>
            </a:r>
            <a:r>
              <a:rPr lang="ru-RU" sz="1400" dirty="0">
                <a:latin typeface="Arial" pitchFamily="34" charset="0"/>
                <a:cs typeface="Arial" pitchFamily="34" charset="0"/>
              </a:rPr>
              <a:t>, другими брендами, другими объектами с большим трафиком</a:t>
            </a:r>
          </a:p>
        </p:txBody>
      </p:sp>
    </p:spTree>
    <p:extLst>
      <p:ext uri="{BB962C8B-B14F-4D97-AF65-F5344CB8AC3E}">
        <p14:creationId xmlns:p14="http://schemas.microsoft.com/office/powerpoint/2010/main" val="15771462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1" y="-3661871"/>
            <a:ext cx="266804" cy="5334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32080" tIns="66040" rIns="132080" bIns="6604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260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896816"/>
            <a:ext cx="990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961" y="9955"/>
            <a:ext cx="803275" cy="1085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5" name="Straight Connector 24"/>
          <p:cNvCxnSpPr/>
          <p:nvPr/>
        </p:nvCxnSpPr>
        <p:spPr>
          <a:xfrm flipV="1">
            <a:off x="319452" y="1079629"/>
            <a:ext cx="9267096" cy="13561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Прямоугольник 9"/>
          <p:cNvSpPr/>
          <p:nvPr/>
        </p:nvSpPr>
        <p:spPr>
          <a:xfrm>
            <a:off x="1140760" y="15433675"/>
            <a:ext cx="6195060" cy="123825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75000"/>
                </a:schemeClr>
              </a:gs>
              <a:gs pos="43000">
                <a:schemeClr val="bg1">
                  <a:lumMod val="85000"/>
                </a:schemeClr>
              </a:gs>
              <a:gs pos="100000">
                <a:srgbClr val="D9D9D9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cxnSp>
        <p:nvCxnSpPr>
          <p:cNvPr id="27" name="Прямая соединительная линия 10"/>
          <p:cNvCxnSpPr/>
          <p:nvPr/>
        </p:nvCxnSpPr>
        <p:spPr>
          <a:xfrm flipV="1">
            <a:off x="5821345" y="15561310"/>
            <a:ext cx="1508760" cy="762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5947475" y="5768312"/>
            <a:ext cx="3680941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71800" algn="ctr"/>
                <a:tab pos="5943600" algn="r"/>
              </a:tabLst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rgbClr val="6B6B6B"/>
                </a:solidFill>
                <a:effectLst/>
                <a:latin typeface="Gill Sans Nova" panose="020B06020201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S</a:t>
            </a:r>
            <a:r>
              <a:rPr kumimoji="0" lang="en-CA" altLang="en-US" sz="800" b="0" i="0" u="none" strike="noStrike" cap="none" normalizeH="0" baseline="0" dirty="0">
                <a:ln>
                  <a:noFill/>
                </a:ln>
                <a:solidFill>
                  <a:srgbClr val="6B6B6B"/>
                </a:solidFill>
                <a:effectLst/>
                <a:latin typeface="Gill Sans Nova" panose="020B06020201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AIC-MG IMPORTER IN EURASIA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2" name="Прямоугольник 9"/>
          <p:cNvSpPr/>
          <p:nvPr/>
        </p:nvSpPr>
        <p:spPr>
          <a:xfrm>
            <a:off x="351811" y="5965998"/>
            <a:ext cx="9276605" cy="149261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75000"/>
                </a:schemeClr>
              </a:gs>
              <a:gs pos="43000">
                <a:schemeClr val="bg1">
                  <a:lumMod val="85000"/>
                </a:schemeClr>
              </a:gs>
              <a:gs pos="100000">
                <a:srgbClr val="D9D9D9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cxnSp>
        <p:nvCxnSpPr>
          <p:cNvPr id="35" name="Straight Connector 34"/>
          <p:cNvCxnSpPr/>
          <p:nvPr/>
        </p:nvCxnSpPr>
        <p:spPr>
          <a:xfrm flipV="1">
            <a:off x="349850" y="6119069"/>
            <a:ext cx="9267096" cy="13561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5659395" y="214184"/>
            <a:ext cx="40612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000" b="1" dirty="0">
                <a:latin typeface="Arial" pitchFamily="34" charset="0"/>
                <a:cs typeface="Arial" pitchFamily="34" charset="0"/>
              </a:rPr>
              <a:t>Схема ДЦ с прилегающими территориями</a:t>
            </a:r>
          </a:p>
        </p:txBody>
      </p:sp>
      <p:pic>
        <p:nvPicPr>
          <p:cNvPr id="1026" name="Picture 2" descr="C:\Users\ЕХлыбова\Downloads\2023-07-27_20-57-15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84716" y="1478110"/>
            <a:ext cx="6249613" cy="3839490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7435780" y="1544187"/>
            <a:ext cx="139518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Arial" pitchFamily="34" charset="0"/>
                <a:cs typeface="Arial" pitchFamily="34" charset="0"/>
              </a:rPr>
              <a:t>Просьба указать «соседство» брендов</a:t>
            </a:r>
          </a:p>
        </p:txBody>
      </p:sp>
    </p:spTree>
    <p:extLst>
      <p:ext uri="{BB962C8B-B14F-4D97-AF65-F5344CB8AC3E}">
        <p14:creationId xmlns:p14="http://schemas.microsoft.com/office/powerpoint/2010/main" val="15771462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1" y="-3661871"/>
            <a:ext cx="266804" cy="5334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32080" tIns="66040" rIns="132080" bIns="6604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260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896816"/>
            <a:ext cx="990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961" y="9955"/>
            <a:ext cx="803275" cy="1085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5" name="Straight Connector 24"/>
          <p:cNvCxnSpPr/>
          <p:nvPr/>
        </p:nvCxnSpPr>
        <p:spPr>
          <a:xfrm flipV="1">
            <a:off x="319452" y="1079629"/>
            <a:ext cx="9267096" cy="13561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Прямоугольник 9"/>
          <p:cNvSpPr/>
          <p:nvPr/>
        </p:nvSpPr>
        <p:spPr>
          <a:xfrm>
            <a:off x="1140760" y="15433675"/>
            <a:ext cx="6195060" cy="123825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75000"/>
                </a:schemeClr>
              </a:gs>
              <a:gs pos="43000">
                <a:schemeClr val="bg1">
                  <a:lumMod val="85000"/>
                </a:schemeClr>
              </a:gs>
              <a:gs pos="100000">
                <a:srgbClr val="D9D9D9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cxnSp>
        <p:nvCxnSpPr>
          <p:cNvPr id="27" name="Прямая соединительная линия 10"/>
          <p:cNvCxnSpPr/>
          <p:nvPr/>
        </p:nvCxnSpPr>
        <p:spPr>
          <a:xfrm flipV="1">
            <a:off x="5821345" y="15561310"/>
            <a:ext cx="1508760" cy="762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5947475" y="5768312"/>
            <a:ext cx="3680941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71800" algn="ctr"/>
                <a:tab pos="5943600" algn="r"/>
              </a:tabLst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rgbClr val="6B6B6B"/>
                </a:solidFill>
                <a:effectLst/>
                <a:latin typeface="Gill Sans Nova" panose="020B06020201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S</a:t>
            </a:r>
            <a:r>
              <a:rPr kumimoji="0" lang="en-CA" altLang="en-US" sz="800" b="0" i="0" u="none" strike="noStrike" cap="none" normalizeH="0" baseline="0" dirty="0">
                <a:ln>
                  <a:noFill/>
                </a:ln>
                <a:solidFill>
                  <a:srgbClr val="6B6B6B"/>
                </a:solidFill>
                <a:effectLst/>
                <a:latin typeface="Gill Sans Nova" panose="020B06020201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AIC-MG IMPORTER IN EURASIA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2" name="Прямоугольник 9"/>
          <p:cNvSpPr/>
          <p:nvPr/>
        </p:nvSpPr>
        <p:spPr>
          <a:xfrm>
            <a:off x="351811" y="5965998"/>
            <a:ext cx="9276605" cy="149261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75000"/>
                </a:schemeClr>
              </a:gs>
              <a:gs pos="43000">
                <a:schemeClr val="bg1">
                  <a:lumMod val="85000"/>
                </a:schemeClr>
              </a:gs>
              <a:gs pos="100000">
                <a:srgbClr val="D9D9D9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cxnSp>
        <p:nvCxnSpPr>
          <p:cNvPr id="35" name="Straight Connector 34"/>
          <p:cNvCxnSpPr/>
          <p:nvPr/>
        </p:nvCxnSpPr>
        <p:spPr>
          <a:xfrm flipV="1">
            <a:off x="349850" y="6119069"/>
            <a:ext cx="9267096" cy="13561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3E13FCA-58AA-AF35-827A-9E06C643BA7E}"/>
              </a:ext>
            </a:extLst>
          </p:cNvPr>
          <p:cNvSpPr/>
          <p:nvPr/>
        </p:nvSpPr>
        <p:spPr>
          <a:xfrm>
            <a:off x="739388" y="1249105"/>
            <a:ext cx="4104460" cy="2276689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88319">
              <a:defRPr/>
            </a:pPr>
            <a:r>
              <a:rPr lang="ru-RU" sz="1600" dirty="0">
                <a:solidFill>
                  <a:sysClr val="windowText" lastClr="000000"/>
                </a:solidFill>
              </a:rPr>
              <a:t>дорога на которой расположен ДЦ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43E13FCA-58AA-AF35-827A-9E06C643BA7E}"/>
              </a:ext>
            </a:extLst>
          </p:cNvPr>
          <p:cNvSpPr/>
          <p:nvPr/>
        </p:nvSpPr>
        <p:spPr>
          <a:xfrm>
            <a:off x="4845952" y="1244988"/>
            <a:ext cx="4104460" cy="2276689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88319">
              <a:defRPr/>
            </a:pPr>
            <a:r>
              <a:rPr lang="ru-RU" sz="1600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дорога на которой расположен ДЦ (обратная сторона)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43E13FCA-58AA-AF35-827A-9E06C643BA7E}"/>
              </a:ext>
            </a:extLst>
          </p:cNvPr>
          <p:cNvSpPr/>
          <p:nvPr/>
        </p:nvSpPr>
        <p:spPr>
          <a:xfrm>
            <a:off x="751745" y="3526868"/>
            <a:ext cx="4104460" cy="2276689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8831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фасад здания ДЦ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43E13FCA-58AA-AF35-827A-9E06C643BA7E}"/>
              </a:ext>
            </a:extLst>
          </p:cNvPr>
          <p:cNvSpPr/>
          <p:nvPr/>
        </p:nvSpPr>
        <p:spPr>
          <a:xfrm>
            <a:off x="4858308" y="3530987"/>
            <a:ext cx="4104460" cy="2276689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88319">
              <a:defRPr/>
            </a:pPr>
            <a:r>
              <a:rPr lang="ru-RU" sz="1600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панорамное фото ДЦ со стороны прилегающей дороги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659395" y="214184"/>
            <a:ext cx="40612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000" b="1" dirty="0">
                <a:latin typeface="Arial" pitchFamily="34" charset="0"/>
                <a:cs typeface="Arial" pitchFamily="34" charset="0"/>
              </a:rPr>
              <a:t>Фото ДЦ</a:t>
            </a:r>
          </a:p>
        </p:txBody>
      </p:sp>
    </p:spTree>
    <p:extLst>
      <p:ext uri="{BB962C8B-B14F-4D97-AF65-F5344CB8AC3E}">
        <p14:creationId xmlns:p14="http://schemas.microsoft.com/office/powerpoint/2010/main" val="15771462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1" y="-3661871"/>
            <a:ext cx="266804" cy="5334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32080" tIns="66040" rIns="132080" bIns="6604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2600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896816"/>
            <a:ext cx="990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961" y="9955"/>
            <a:ext cx="803275" cy="1085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5" name="Straight Connector 24"/>
          <p:cNvCxnSpPr/>
          <p:nvPr/>
        </p:nvCxnSpPr>
        <p:spPr>
          <a:xfrm flipV="1">
            <a:off x="319452" y="1079629"/>
            <a:ext cx="9267096" cy="13561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Прямоугольник 9"/>
          <p:cNvSpPr/>
          <p:nvPr/>
        </p:nvSpPr>
        <p:spPr>
          <a:xfrm>
            <a:off x="1140760" y="15433675"/>
            <a:ext cx="6195060" cy="123825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75000"/>
                </a:schemeClr>
              </a:gs>
              <a:gs pos="43000">
                <a:schemeClr val="bg1">
                  <a:lumMod val="85000"/>
                </a:schemeClr>
              </a:gs>
              <a:gs pos="100000">
                <a:srgbClr val="D9D9D9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cxnSp>
        <p:nvCxnSpPr>
          <p:cNvPr id="27" name="Прямая соединительная линия 10"/>
          <p:cNvCxnSpPr/>
          <p:nvPr/>
        </p:nvCxnSpPr>
        <p:spPr>
          <a:xfrm flipV="1">
            <a:off x="5821345" y="15561310"/>
            <a:ext cx="1508760" cy="762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5947475" y="5768312"/>
            <a:ext cx="3680941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971800" algn="ctr"/>
                <a:tab pos="5943600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71800" algn="ctr"/>
                <a:tab pos="5943600" algn="r"/>
              </a:tabLst>
            </a:pPr>
            <a: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rgbClr val="6B6B6B"/>
                </a:solidFill>
                <a:effectLst/>
                <a:latin typeface="Gill Sans Nova" panose="020B06020201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S</a:t>
            </a:r>
            <a:r>
              <a:rPr kumimoji="0" lang="en-CA" altLang="en-US" sz="800" b="0" i="0" u="none" strike="noStrike" cap="none" normalizeH="0" baseline="0" dirty="0">
                <a:ln>
                  <a:noFill/>
                </a:ln>
                <a:solidFill>
                  <a:srgbClr val="6B6B6B"/>
                </a:solidFill>
                <a:effectLst/>
                <a:latin typeface="Gill Sans Nova" panose="020B06020201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AIC-MG IMPORTER IN EURASIA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2" name="Прямоугольник 9"/>
          <p:cNvSpPr/>
          <p:nvPr/>
        </p:nvSpPr>
        <p:spPr>
          <a:xfrm>
            <a:off x="351811" y="5965998"/>
            <a:ext cx="9276605" cy="149261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75000"/>
                </a:schemeClr>
              </a:gs>
              <a:gs pos="43000">
                <a:schemeClr val="bg1">
                  <a:lumMod val="85000"/>
                </a:schemeClr>
              </a:gs>
              <a:gs pos="100000">
                <a:srgbClr val="D9D9D9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cxnSp>
        <p:nvCxnSpPr>
          <p:cNvPr id="35" name="Straight Connector 34"/>
          <p:cNvCxnSpPr/>
          <p:nvPr/>
        </p:nvCxnSpPr>
        <p:spPr>
          <a:xfrm flipV="1">
            <a:off x="349850" y="6119069"/>
            <a:ext cx="9267096" cy="13561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3E13FCA-58AA-AF35-827A-9E06C643BA7E}"/>
              </a:ext>
            </a:extLst>
          </p:cNvPr>
          <p:cNvSpPr/>
          <p:nvPr/>
        </p:nvSpPr>
        <p:spPr>
          <a:xfrm>
            <a:off x="739388" y="1249105"/>
            <a:ext cx="4104460" cy="2276689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88319">
              <a:defRPr/>
            </a:pPr>
            <a:r>
              <a:rPr lang="ru-RU" sz="1600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панорамное фото внутри </a:t>
            </a:r>
            <a:r>
              <a:rPr lang="ru-RU" sz="1600" dirty="0" err="1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шоурума</a:t>
            </a:r>
            <a:endParaRPr lang="ru-RU" sz="1600" dirty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43E13FCA-58AA-AF35-827A-9E06C643BA7E}"/>
              </a:ext>
            </a:extLst>
          </p:cNvPr>
          <p:cNvSpPr/>
          <p:nvPr/>
        </p:nvSpPr>
        <p:spPr>
          <a:xfrm>
            <a:off x="4845952" y="1244988"/>
            <a:ext cx="4104460" cy="2276689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88319">
              <a:defRPr/>
            </a:pPr>
            <a:r>
              <a:rPr lang="ru-RU" sz="1600" dirty="0" err="1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ресепшен</a:t>
            </a:r>
            <a:endParaRPr lang="ru-RU" sz="1600" dirty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43E13FCA-58AA-AF35-827A-9E06C643BA7E}"/>
              </a:ext>
            </a:extLst>
          </p:cNvPr>
          <p:cNvSpPr/>
          <p:nvPr/>
        </p:nvSpPr>
        <p:spPr>
          <a:xfrm>
            <a:off x="751745" y="3526868"/>
            <a:ext cx="4104460" cy="2276689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88319">
              <a:defRPr/>
            </a:pPr>
            <a:r>
              <a:rPr lang="ru-RU" sz="1600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клиентская зона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43E13FCA-58AA-AF35-827A-9E06C643BA7E}"/>
              </a:ext>
            </a:extLst>
          </p:cNvPr>
          <p:cNvSpPr/>
          <p:nvPr/>
        </p:nvSpPr>
        <p:spPr>
          <a:xfrm>
            <a:off x="4858308" y="3530987"/>
            <a:ext cx="4104460" cy="2276689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88319">
              <a:defRPr/>
            </a:pPr>
            <a:r>
              <a:rPr lang="ru-RU" sz="1600" dirty="0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дополнительное  фото </a:t>
            </a:r>
            <a:r>
              <a:rPr lang="ru-RU" sz="1600" dirty="0" err="1">
                <a:solidFill>
                  <a:sysClr val="windowText" lastClr="000000"/>
                </a:solidFill>
                <a:latin typeface="Arial" pitchFamily="34" charset="0"/>
                <a:cs typeface="Arial" pitchFamily="34" charset="0"/>
              </a:rPr>
              <a:t>шоурума</a:t>
            </a:r>
            <a:endParaRPr lang="ru-RU" sz="1600" dirty="0">
              <a:solidFill>
                <a:sysClr val="windowText" lastClr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659395" y="214184"/>
            <a:ext cx="40612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000" b="1" dirty="0">
                <a:latin typeface="Arial" pitchFamily="34" charset="0"/>
                <a:cs typeface="Arial" pitchFamily="34" charset="0"/>
              </a:rPr>
              <a:t>Фото ДЦ</a:t>
            </a:r>
          </a:p>
        </p:txBody>
      </p:sp>
    </p:spTree>
    <p:extLst>
      <p:ext uri="{BB962C8B-B14F-4D97-AF65-F5344CB8AC3E}">
        <p14:creationId xmlns:p14="http://schemas.microsoft.com/office/powerpoint/2010/main" val="15771462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215</TotalTime>
  <Words>634</Words>
  <Application>Microsoft Office PowerPoint</Application>
  <PresentationFormat>Лист A4 (210x297 мм)</PresentationFormat>
  <Paragraphs>125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Arial Cyr</vt:lpstr>
      <vt:lpstr>Calibri</vt:lpstr>
      <vt:lpstr>Calibri Light</vt:lpstr>
      <vt:lpstr>Gill Sans Nova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Mike Kvetnis</dc:creator>
  <cp:lastModifiedBy>Администратор</cp:lastModifiedBy>
  <cp:revision>31</cp:revision>
  <cp:lastPrinted>2023-07-14T11:39:21Z</cp:lastPrinted>
  <dcterms:created xsi:type="dcterms:W3CDTF">2023-07-14T10:39:13Z</dcterms:created>
  <dcterms:modified xsi:type="dcterms:W3CDTF">2025-04-18T11:47:41Z</dcterms:modified>
</cp:coreProperties>
</file>