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70" r:id="rId5"/>
    <p:sldId id="261" r:id="rId6"/>
    <p:sldId id="263" r:id="rId7"/>
    <p:sldId id="273" r:id="rId8"/>
    <p:sldId id="264" r:id="rId9"/>
    <p:sldId id="271" r:id="rId10"/>
    <p:sldId id="272" r:id="rId11"/>
    <p:sldId id="268" r:id="rId12"/>
    <p:sldId id="274" r:id="rId13"/>
  </p:sldIdLst>
  <p:sldSz cx="9906000" cy="6858000" type="A4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8" d="100"/>
          <a:sy n="98" d="100"/>
        </p:scale>
        <p:origin x="768" y="6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24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27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3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3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5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2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7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57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4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94C9F-6276-48B2-932B-E37A0D6E9078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03D2F-BE6E-424C-9D28-73EE0D6042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10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gmotor.com.r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875239" y="1767786"/>
            <a:ext cx="6471139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Анкета-заявка  кандидата на получение официального статуса дилера </a:t>
            </a:r>
            <a:r>
              <a:rPr lang="en-US" sz="24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MG-</a:t>
            </a:r>
            <a:r>
              <a:rPr lang="ru-RU" sz="24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Групп</a:t>
            </a:r>
          </a:p>
          <a:p>
            <a:endParaRPr lang="ru-RU" sz="2400" dirty="0">
              <a:ln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в городе _____________________________</a:t>
            </a:r>
          </a:p>
          <a:p>
            <a:endParaRPr lang="ru-RU" dirty="0">
              <a:ln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  <a:p>
            <a:r>
              <a:rPr lang="ru-RU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по адресу ____________________________</a:t>
            </a:r>
            <a:endParaRPr lang="ru-RU" dirty="0">
              <a:ln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  <a:p>
            <a:endParaRPr lang="ru-RU" dirty="0">
              <a:ln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от компании __________________________</a:t>
            </a:r>
          </a:p>
          <a:p>
            <a:endParaRPr lang="ru-RU" dirty="0">
              <a:ln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в составе группы </a:t>
            </a:r>
            <a:r>
              <a:rPr lang="ru-RU" dirty="0" err="1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компаний______________</a:t>
            </a:r>
            <a:endParaRPr lang="ru-RU" dirty="0">
              <a:ln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  <a:p>
            <a:endParaRPr lang="ru-RU" sz="2400" dirty="0">
              <a:ln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  <a:p>
            <a:endParaRPr lang="ru-RU" sz="2400" dirty="0">
              <a:ln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756954" y="5239265"/>
            <a:ext cx="1419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Дата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2033" y="148283"/>
            <a:ext cx="314685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>
                    <a:lumMod val="65000"/>
                  </a:schemeClr>
                </a:solidFill>
              </a:rPr>
              <a:t>ООО </a:t>
            </a:r>
            <a:r>
              <a:rPr lang="ru-RU" sz="1100" b="1" dirty="0">
                <a:solidFill>
                  <a:schemeClr val="bg1">
                    <a:lumMod val="65000"/>
                  </a:schemeClr>
                </a:solidFill>
              </a:rPr>
              <a:t>ООО «МИР-ДИСТРИБЬЮТОР» </a:t>
            </a:r>
            <a:endParaRPr lang="ru-RU" sz="11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ru-RU" sz="1100" dirty="0">
                <a:solidFill>
                  <a:schemeClr val="bg1">
                    <a:lumMod val="65000"/>
                  </a:schemeClr>
                </a:solidFill>
              </a:rPr>
              <a:t>РФ</a:t>
            </a:r>
            <a:r>
              <a:rPr lang="kk-KZ" sz="11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ru-RU" sz="1100" dirty="0">
                <a:solidFill>
                  <a:schemeClr val="bg1">
                    <a:lumMod val="65000"/>
                  </a:schemeClr>
                </a:solidFill>
              </a:rPr>
              <a:t>620142, </a:t>
            </a:r>
            <a:r>
              <a:rPr lang="kk-KZ" sz="1100" dirty="0">
                <a:solidFill>
                  <a:schemeClr val="bg1">
                    <a:lumMod val="65000"/>
                  </a:schemeClr>
                </a:solidFill>
              </a:rPr>
              <a:t>г. </a:t>
            </a:r>
            <a:r>
              <a:rPr lang="ru-RU" sz="1100" dirty="0">
                <a:solidFill>
                  <a:schemeClr val="bg1">
                    <a:lumMod val="65000"/>
                  </a:schemeClr>
                </a:solidFill>
              </a:rPr>
              <a:t>Екатеринбург</a:t>
            </a:r>
            <a:r>
              <a:rPr lang="kk-KZ" sz="11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ru-RU" sz="1100" dirty="0">
                <a:solidFill>
                  <a:schemeClr val="bg1">
                    <a:lumMod val="65000"/>
                  </a:schemeClr>
                </a:solidFill>
              </a:rPr>
              <a:t>ул. Машинная, 2                         </a:t>
            </a:r>
            <a:r>
              <a:rPr lang="kk-KZ" sz="1100" u="sng" dirty="0">
                <a:solidFill>
                  <a:schemeClr val="bg1">
                    <a:lumMod val="65000"/>
                  </a:schemeClr>
                </a:solidFill>
                <a:hlinkClick r:id="rId3"/>
              </a:rPr>
              <a:t>www.mgmotor.</a:t>
            </a:r>
            <a:r>
              <a:rPr lang="en-US" sz="1100" u="sng" dirty="0">
                <a:solidFill>
                  <a:schemeClr val="bg1">
                    <a:lumMod val="65000"/>
                  </a:schemeClr>
                </a:solidFill>
                <a:hlinkClick r:id="rId3"/>
              </a:rPr>
              <a:t>com</a:t>
            </a:r>
            <a:r>
              <a:rPr lang="ru-RU" sz="1100" u="sng" dirty="0">
                <a:solidFill>
                  <a:schemeClr val="bg1">
                    <a:lumMod val="65000"/>
                  </a:schemeClr>
                </a:solidFill>
                <a:hlinkClick r:id="rId3"/>
              </a:rPr>
              <a:t>.</a:t>
            </a:r>
            <a:r>
              <a:rPr lang="en-US" sz="1100" u="sng" dirty="0" err="1">
                <a:solidFill>
                  <a:schemeClr val="bg1">
                    <a:lumMod val="65000"/>
                  </a:schemeClr>
                </a:solidFill>
                <a:hlinkClick r:id="rId3"/>
              </a:rPr>
              <a:t>ru</a:t>
            </a:r>
            <a:endParaRPr lang="ru-RU" sz="1100" dirty="0">
              <a:solidFill>
                <a:schemeClr val="bg1">
                  <a:lumMod val="65000"/>
                </a:schemeClr>
              </a:solidFill>
            </a:endParaRPr>
          </a:p>
          <a:p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739388" y="1249105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слесарный цех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4845952" y="1244988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склад запасных частей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751745" y="3526868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dirty="0">
                <a:solidFill>
                  <a:sysClr val="windowText" lastClr="000000"/>
                </a:solidFill>
              </a:rPr>
              <a:t>парковка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4858308" y="3530987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dirty="0">
                <a:solidFill>
                  <a:sysClr val="windowText" lastClr="000000"/>
                </a:solidFill>
              </a:rPr>
              <a:t>малярных цех (при наличии)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59395" y="214184"/>
            <a:ext cx="4061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Arial" pitchFamily="34" charset="0"/>
                <a:cs typeface="Arial" pitchFamily="34" charset="0"/>
              </a:rPr>
              <a:t>Фото ДЦ</a:t>
            </a:r>
          </a:p>
        </p:txBody>
      </p:sp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48649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с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0832" y="1688757"/>
            <a:ext cx="703511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Список необходимых документов: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Свидетельство о государственной регистрации юр. лица;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Свидетельство о постановке на налоговый учет;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Устав в последней редакции ( со всеми изменениями);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Приказ о назначении на должность Генерального Директора;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Документы на право собственности данным зданием, земельным участком;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Карточка предприятия.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 algn="ctr"/>
            <a:r>
              <a:rPr lang="ru-RU" b="1" dirty="0"/>
              <a:t>Спасибо за предоставленную анкету-заявку.</a:t>
            </a:r>
          </a:p>
        </p:txBody>
      </p:sp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0E7F5033-11FB-4C9F-AC79-3B75A7C55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24">
            <a:extLst>
              <a:ext uri="{FF2B5EF4-FFF2-40B4-BE49-F238E27FC236}">
                <a16:creationId xmlns:a16="http://schemas.microsoft.com/office/drawing/2014/main" id="{C23F5D84-F297-432B-A7D1-A43D4EDB0059}"/>
              </a:ext>
            </a:extLst>
          </p:cNvPr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4">
            <a:extLst>
              <a:ext uri="{FF2B5EF4-FFF2-40B4-BE49-F238E27FC236}">
                <a16:creationId xmlns:a16="http://schemas.microsoft.com/office/drawing/2014/main" id="{49A5C204-1B1F-4EA8-9E54-BCE6203E94DC}"/>
              </a:ext>
            </a:extLst>
          </p:cNvPr>
          <p:cNvCxnSpPr/>
          <p:nvPr/>
        </p:nvCxnSpPr>
        <p:spPr>
          <a:xfrm flipV="1">
            <a:off x="361320" y="611525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>
            <a:extLst>
              <a:ext uri="{FF2B5EF4-FFF2-40B4-BE49-F238E27FC236}">
                <a16:creationId xmlns:a16="http://schemas.microsoft.com/office/drawing/2014/main" id="{029D1206-2298-4C09-BBA0-E5B28152D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7475" y="5778371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9">
            <a:extLst>
              <a:ext uri="{FF2B5EF4-FFF2-40B4-BE49-F238E27FC236}">
                <a16:creationId xmlns:a16="http://schemas.microsoft.com/office/drawing/2014/main" id="{716D39D8-ADA1-4B1C-9FE0-1497928F8EFE}"/>
              </a:ext>
            </a:extLst>
          </p:cNvPr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с</a:t>
            </a:r>
            <a:endParaRPr lang="en-US" dirty="0"/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1F88D04C-A7D2-4425-B6D9-D6D8CF9B8D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732736"/>
              </p:ext>
            </p:extLst>
          </p:nvPr>
        </p:nvGraphicFramePr>
        <p:xfrm>
          <a:off x="445476" y="1516185"/>
          <a:ext cx="9141070" cy="3920339"/>
        </p:xfrm>
        <a:graphic>
          <a:graphicData uri="http://schemas.openxmlformats.org/drawingml/2006/table">
            <a:tbl>
              <a:tblPr/>
              <a:tblGrid>
                <a:gridCol w="337309">
                  <a:extLst>
                    <a:ext uri="{9D8B030D-6E8A-4147-A177-3AD203B41FA5}">
                      <a16:colId xmlns:a16="http://schemas.microsoft.com/office/drawing/2014/main" val="891737058"/>
                    </a:ext>
                  </a:extLst>
                </a:gridCol>
                <a:gridCol w="1905794">
                  <a:extLst>
                    <a:ext uri="{9D8B030D-6E8A-4147-A177-3AD203B41FA5}">
                      <a16:colId xmlns:a16="http://schemas.microsoft.com/office/drawing/2014/main" val="607377609"/>
                    </a:ext>
                  </a:extLst>
                </a:gridCol>
                <a:gridCol w="1635947">
                  <a:extLst>
                    <a:ext uri="{9D8B030D-6E8A-4147-A177-3AD203B41FA5}">
                      <a16:colId xmlns:a16="http://schemas.microsoft.com/office/drawing/2014/main" val="671899423"/>
                    </a:ext>
                  </a:extLst>
                </a:gridCol>
                <a:gridCol w="1484159">
                  <a:extLst>
                    <a:ext uri="{9D8B030D-6E8A-4147-A177-3AD203B41FA5}">
                      <a16:colId xmlns:a16="http://schemas.microsoft.com/office/drawing/2014/main" val="1331816754"/>
                    </a:ext>
                  </a:extLst>
                </a:gridCol>
                <a:gridCol w="1349235">
                  <a:extLst>
                    <a:ext uri="{9D8B030D-6E8A-4147-A177-3AD203B41FA5}">
                      <a16:colId xmlns:a16="http://schemas.microsoft.com/office/drawing/2014/main" val="1941741123"/>
                    </a:ext>
                  </a:extLst>
                </a:gridCol>
                <a:gridCol w="404771">
                  <a:extLst>
                    <a:ext uri="{9D8B030D-6E8A-4147-A177-3AD203B41FA5}">
                      <a16:colId xmlns:a16="http://schemas.microsoft.com/office/drawing/2014/main" val="3833958102"/>
                    </a:ext>
                  </a:extLst>
                </a:gridCol>
                <a:gridCol w="404771">
                  <a:extLst>
                    <a:ext uri="{9D8B030D-6E8A-4147-A177-3AD203B41FA5}">
                      <a16:colId xmlns:a16="http://schemas.microsoft.com/office/drawing/2014/main" val="758343958"/>
                    </a:ext>
                  </a:extLst>
                </a:gridCol>
                <a:gridCol w="404771">
                  <a:extLst>
                    <a:ext uri="{9D8B030D-6E8A-4147-A177-3AD203B41FA5}">
                      <a16:colId xmlns:a16="http://schemas.microsoft.com/office/drawing/2014/main" val="3211521181"/>
                    </a:ext>
                  </a:extLst>
                </a:gridCol>
                <a:gridCol w="404771">
                  <a:extLst>
                    <a:ext uri="{9D8B030D-6E8A-4147-A177-3AD203B41FA5}">
                      <a16:colId xmlns:a16="http://schemas.microsoft.com/office/drawing/2014/main" val="4287931009"/>
                    </a:ext>
                  </a:extLst>
                </a:gridCol>
                <a:gridCol w="404771">
                  <a:extLst>
                    <a:ext uri="{9D8B030D-6E8A-4147-A177-3AD203B41FA5}">
                      <a16:colId xmlns:a16="http://schemas.microsoft.com/office/drawing/2014/main" val="264982186"/>
                    </a:ext>
                  </a:extLst>
                </a:gridCol>
                <a:gridCol w="404771">
                  <a:extLst>
                    <a:ext uri="{9D8B030D-6E8A-4147-A177-3AD203B41FA5}">
                      <a16:colId xmlns:a16="http://schemas.microsoft.com/office/drawing/2014/main" val="1194691533"/>
                    </a:ext>
                  </a:extLst>
                </a:gridCol>
              </a:tblGrid>
              <a:tr h="182935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effectLst/>
                          <a:latin typeface="Arial Cyr" panose="020B0604020202020204" pitchFamily="34" charset="0"/>
                        </a:rPr>
                        <a:t>1. Список Аффилированных лиц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324332"/>
                  </a:ext>
                </a:extLst>
              </a:tr>
              <a:tr h="176700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1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938300"/>
                  </a:ext>
                </a:extLst>
              </a:tr>
              <a:tr h="5508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effectLst/>
                          <a:latin typeface="Arial" panose="020B0604020202020204" pitchFamily="34" charset="0"/>
                        </a:rPr>
                        <a:t>№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effectLst/>
                          <a:latin typeface="Arial" panose="020B0604020202020204" pitchFamily="34" charset="0"/>
                        </a:rPr>
                        <a:t>Наименование и организационно-правовая форма, ИНН, ОГРН, либо ФИО, паспортные данные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effectLst/>
                          <a:latin typeface="Arial" panose="020B0604020202020204" pitchFamily="34" charset="0"/>
                        </a:rPr>
                        <a:t>Место нахождения, Место жительства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effectLst/>
                          <a:latin typeface="Arial" panose="020B0604020202020204" pitchFamily="34" charset="0"/>
                        </a:rPr>
                        <a:t>Форма контроля (прямой, косвенный)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effectLst/>
                          <a:latin typeface="Arial" panose="020B0604020202020204" pitchFamily="34" charset="0"/>
                        </a:rPr>
                        <a:t>Способ контроля (доля (%) и количество акций, должность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2279466"/>
                  </a:ext>
                </a:extLst>
              </a:tr>
              <a:tr h="199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Грузия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прямой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709199"/>
                  </a:ext>
                </a:extLst>
              </a:tr>
              <a:tr h="191252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298890"/>
                  </a:ext>
                </a:extLst>
              </a:tr>
              <a:tr h="182935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606400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Перечень документов, запрашиваемых у кандидата в Дилеры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4420568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6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432797"/>
                  </a:ext>
                </a:extLst>
              </a:tr>
              <a:tr h="3222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 dirty="0">
                          <a:effectLst/>
                          <a:latin typeface="Arial" panose="020B0604020202020204" pitchFamily="34" charset="0"/>
                        </a:rPr>
                        <a:t>№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effectLst/>
                          <a:latin typeface="Arial Cyr" panose="020B0604020202020204" pitchFamily="34" charset="0"/>
                        </a:rPr>
                        <a:t>Наименование документа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752359"/>
                  </a:ext>
                </a:extLst>
              </a:tr>
              <a:tr h="1829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effectLst/>
                          <a:latin typeface="Arial Cyr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Свидетельство ИНН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249677"/>
                  </a:ext>
                </a:extLst>
              </a:tr>
              <a:tr h="1829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effectLst/>
                          <a:latin typeface="Arial Cyr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Свидетельство ОГРН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421299"/>
                  </a:ext>
                </a:extLst>
              </a:tr>
              <a:tr h="1829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effectLst/>
                          <a:latin typeface="Arial Cyr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Устав юридического лица (в последней редакции, со всеми изменениями)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68397"/>
                  </a:ext>
                </a:extLst>
              </a:tr>
              <a:tr h="1829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effectLst/>
                          <a:latin typeface="Arial Cyr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Карточка предприятия (в формате, позволяющем копировать текст и вставлять)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59702"/>
                  </a:ext>
                </a:extLst>
              </a:tr>
              <a:tr h="1870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effectLst/>
                          <a:latin typeface="Arial Cyr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ru-RU" sz="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Если подписантом является не руководитель юридического лица-документы, подтверждающие полномочия: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259727"/>
                  </a:ext>
                </a:extLst>
              </a:tr>
              <a:tr h="2078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effectLst/>
                          <a:latin typeface="Arial Cyr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t"/>
                      <a:r>
                        <a:rPr lang="ru-RU" sz="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Управляющая компания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 - протокол о передаче функций единоличного исполнительного органа управляющей компании, договор с управляющей компанией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378881"/>
                  </a:ext>
                </a:extLst>
              </a:tr>
              <a:tr h="3741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effectLst/>
                          <a:latin typeface="Arial Cyr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t"/>
                      <a:r>
                        <a:rPr lang="ru-RU" sz="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По доверенности</a:t>
                      </a:r>
                      <a:r>
                        <a:rPr lang="ru-RU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 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- доверенность, действующая на дату заключения договора, с полномочиями, позволяющими заключение дилерского договора, договора поставки транспортных средств и спецификаций к нему (с учетом оценки всех этих сделок на крупность) и наличия/отсутствия в доверенности ограничений по сумме и характеру заключаемых сделок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841764"/>
                  </a:ext>
                </a:extLst>
              </a:tr>
              <a:tr h="239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effectLst/>
                          <a:latin typeface="Arial Cyr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Документы, подтверждающие право на объекты недвижимости, где будет располагаться дилерский центр MG.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414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55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80454" y="411892"/>
            <a:ext cx="4399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Arial" pitchFamily="34" charset="0"/>
                <a:cs typeface="Arial" pitchFamily="34" charset="0"/>
              </a:rPr>
              <a:t>Общая информация о компании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93124" y="1474801"/>
          <a:ext cx="8863913" cy="4244383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505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8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654">
                <a:tc>
                  <a:txBody>
                    <a:bodyPr/>
                    <a:lstStyle/>
                    <a:p>
                      <a:r>
                        <a:rPr lang="ru-RU" sz="1600" dirty="0"/>
                        <a:t>Коммерческое 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852">
                <a:tc>
                  <a:txBody>
                    <a:bodyPr/>
                    <a:lstStyle/>
                    <a:p>
                      <a:r>
                        <a:rPr lang="ru-RU" sz="1400" dirty="0"/>
                        <a:t>ОГРН,</a:t>
                      </a:r>
                      <a:r>
                        <a:rPr lang="ru-RU" sz="1400" baseline="0" dirty="0"/>
                        <a:t> ИНН/КПП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852">
                <a:tc>
                  <a:txBody>
                    <a:bodyPr/>
                    <a:lstStyle/>
                    <a:p>
                      <a:r>
                        <a:rPr lang="ru-RU" sz="1400" dirty="0"/>
                        <a:t>Юридический</a:t>
                      </a:r>
                      <a:r>
                        <a:rPr lang="ru-RU" sz="1400" baseline="0" dirty="0"/>
                        <a:t> адрес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545">
                <a:tc>
                  <a:txBody>
                    <a:bodyPr/>
                    <a:lstStyle/>
                    <a:p>
                      <a:r>
                        <a:rPr lang="ru-RU" sz="1400" dirty="0"/>
                        <a:t>ФИО Руководителя компании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654">
                <a:tc>
                  <a:txBody>
                    <a:bodyPr/>
                    <a:lstStyle/>
                    <a:p>
                      <a:r>
                        <a:rPr lang="ru-RU" sz="1400" dirty="0"/>
                        <a:t>Должность ответственного</a:t>
                      </a:r>
                      <a:r>
                        <a:rPr lang="ru-RU" sz="1400" baseline="0" dirty="0"/>
                        <a:t> за переговоры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6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ФИО ответственного</a:t>
                      </a:r>
                      <a:r>
                        <a:rPr lang="ru-RU" sz="1400" baseline="0" dirty="0"/>
                        <a:t> за переговоры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852">
                <a:tc>
                  <a:txBody>
                    <a:bodyPr/>
                    <a:lstStyle/>
                    <a:p>
                      <a:r>
                        <a:rPr lang="ru-RU" sz="1400" dirty="0"/>
                        <a:t>Телефон ответственного</a:t>
                      </a:r>
                      <a:r>
                        <a:rPr lang="ru-RU" sz="1400" baseline="0" dirty="0"/>
                        <a:t> за переговоры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852">
                <a:tc>
                  <a:txBody>
                    <a:bodyPr/>
                    <a:lstStyle/>
                    <a:p>
                      <a:r>
                        <a:rPr lang="en-US" sz="1400" dirty="0"/>
                        <a:t>E-mail</a:t>
                      </a:r>
                      <a:r>
                        <a:rPr lang="ru-RU" sz="1400" dirty="0"/>
                        <a:t> ответственного</a:t>
                      </a:r>
                      <a:r>
                        <a:rPr lang="ru-RU" sz="1400" baseline="0" dirty="0"/>
                        <a:t> за переговоры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8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Сайт</a:t>
                      </a:r>
                      <a:r>
                        <a:rPr lang="ru-RU" sz="1400" baseline="0" dirty="0"/>
                        <a:t> компании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461686" y="230659"/>
            <a:ext cx="41848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Arial" pitchFamily="34" charset="0"/>
                <a:cs typeface="Arial" pitchFamily="34" charset="0"/>
              </a:rPr>
              <a:t>Опыт компании-претендента в автомобильной сфере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132755"/>
              </p:ext>
            </p:extLst>
          </p:nvPr>
        </p:nvGraphicFramePr>
        <p:xfrm>
          <a:off x="510743" y="1260390"/>
          <a:ext cx="9069863" cy="449726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194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6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16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3265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Бренд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Периоды</a:t>
                      </a:r>
                      <a:r>
                        <a:rPr lang="ru-RU" sz="1400" b="1" baseline="0" dirty="0"/>
                        <a:t> наличия статуса официального дилера </a:t>
                      </a:r>
                      <a:endParaRPr lang="ru-RU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2023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/>
                        <a:t>2024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58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Выручка по продажам автомобилей</a:t>
                      </a:r>
                      <a:r>
                        <a:rPr lang="ru-RU" sz="1400" b="1" baseline="0" dirty="0"/>
                        <a:t> млн.руб., в том числе НДС</a:t>
                      </a:r>
                      <a:endParaRPr lang="ru-RU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Кол-во</a:t>
                      </a:r>
                      <a:r>
                        <a:rPr lang="ru-RU" sz="1400" b="1" baseline="0" dirty="0"/>
                        <a:t> проданных автомобилей, шт.</a:t>
                      </a:r>
                      <a:endParaRPr lang="ru-RU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Выручка по продажам автомобилей</a:t>
                      </a:r>
                      <a:r>
                        <a:rPr lang="ru-RU" sz="1400" b="1" baseline="0" dirty="0"/>
                        <a:t> млн.руб., в том числе НДС</a:t>
                      </a:r>
                      <a:endParaRPr lang="ru-RU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Кол-во</a:t>
                      </a:r>
                      <a:r>
                        <a:rPr lang="ru-RU" sz="1400" b="1" baseline="0" dirty="0"/>
                        <a:t> проданных автомобилей, шт.</a:t>
                      </a:r>
                      <a:endParaRPr lang="ru-RU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461686" y="230659"/>
            <a:ext cx="41848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Arial" pitchFamily="34" charset="0"/>
                <a:cs typeface="Arial" pitchFamily="34" charset="0"/>
              </a:rPr>
              <a:t>Опыт компании-претендента в автомобильной сфере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054324"/>
              </p:ext>
            </p:extLst>
          </p:nvPr>
        </p:nvGraphicFramePr>
        <p:xfrm>
          <a:off x="510743" y="1260390"/>
          <a:ext cx="9069863" cy="449726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194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6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16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3265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Бренд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Периоды</a:t>
                      </a:r>
                      <a:r>
                        <a:rPr lang="ru-RU" sz="1400" b="1" baseline="0" dirty="0"/>
                        <a:t> наличия статуса официального дилера </a:t>
                      </a:r>
                      <a:endParaRPr lang="ru-RU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/>
                        <a:t>2023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/>
                        <a:t>2024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58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Продажа</a:t>
                      </a:r>
                      <a:r>
                        <a:rPr lang="ru-RU" sz="1400" b="1" baseline="0" dirty="0"/>
                        <a:t> запасных частей и аксессуаров млн.руб., в том числе НДС</a:t>
                      </a:r>
                      <a:endParaRPr lang="ru-RU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Кол-во</a:t>
                      </a:r>
                      <a:r>
                        <a:rPr lang="ru-RU" sz="1400" b="1" baseline="0" dirty="0"/>
                        <a:t> машинозаездов в сервис, шт.</a:t>
                      </a:r>
                      <a:endParaRPr lang="ru-RU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Продажа</a:t>
                      </a:r>
                      <a:r>
                        <a:rPr lang="ru-RU" sz="1400" b="1" baseline="0" dirty="0"/>
                        <a:t> запасных частей и аксессуаров млн.руб., в том числе НДС</a:t>
                      </a:r>
                      <a:endParaRPr lang="ru-RU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Кол-во</a:t>
                      </a:r>
                      <a:r>
                        <a:rPr lang="ru-RU" sz="1400" b="1" baseline="0" dirty="0"/>
                        <a:t> машинозаездов в сервис, шт.</a:t>
                      </a:r>
                      <a:endParaRPr lang="ru-RU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470"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59395" y="214184"/>
            <a:ext cx="4061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Arial" pitchFamily="34" charset="0"/>
                <a:cs typeface="Arial" pitchFamily="34" charset="0"/>
              </a:rPr>
              <a:t>Финансовое состояние компании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477638"/>
              </p:ext>
            </p:extLst>
          </p:nvPr>
        </p:nvGraphicFramePr>
        <p:xfrm>
          <a:off x="477796" y="1944358"/>
          <a:ext cx="7801918" cy="19253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31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0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0" dirty="0"/>
                        <a:t>Оборот за 2024</a:t>
                      </a:r>
                      <a:r>
                        <a:rPr lang="ru-RU" sz="1400" b="0" baseline="0" dirty="0"/>
                        <a:t> год по группе компаний, млн. руб.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Обязательства перед кредиторами на 31.12.2024,</a:t>
                      </a:r>
                      <a:r>
                        <a:rPr lang="ru-RU" sz="1400" baseline="0" dirty="0"/>
                        <a:t> млн. руб.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Чистая</a:t>
                      </a:r>
                      <a:r>
                        <a:rPr lang="ru-RU" sz="1400" baseline="0" dirty="0"/>
                        <a:t> прибыль за 2024 год, млн. руб.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Иски свыше 10 </a:t>
                      </a:r>
                      <a:r>
                        <a:rPr lang="ru-RU" sz="1400" dirty="0" err="1"/>
                        <a:t>млн</a:t>
                      </a:r>
                      <a:r>
                        <a:rPr lang="ru-RU" sz="1400" dirty="0"/>
                        <a:t> рублей</a:t>
                      </a:r>
                      <a:r>
                        <a:rPr lang="ru-RU" sz="1400" baseline="0" dirty="0"/>
                        <a:t> по всей группе компаний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59395" y="214184"/>
            <a:ext cx="4061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Arial" pitchFamily="34" charset="0"/>
                <a:cs typeface="Arial" pitchFamily="34" charset="0"/>
              </a:rPr>
              <a:t>Карта/География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25146" y="2026508"/>
            <a:ext cx="57417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itchFamily="34" charset="0"/>
                <a:cs typeface="Arial" pitchFamily="34" charset="0"/>
              </a:rPr>
              <a:t>Просьба вставить карту города 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ПОЛНЫМ АДРЕСОМ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и отметкой о предлагаемом месте ДЦ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MG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, другими брендами, другими объектами с большим трафиком</a:t>
            </a:r>
          </a:p>
        </p:txBody>
      </p:sp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59395" y="214184"/>
            <a:ext cx="4061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Arial" pitchFamily="34" charset="0"/>
                <a:cs typeface="Arial" pitchFamily="34" charset="0"/>
              </a:rPr>
              <a:t>Схема ДЦ с прилегающими территориями</a:t>
            </a:r>
          </a:p>
        </p:txBody>
      </p:sp>
      <p:pic>
        <p:nvPicPr>
          <p:cNvPr id="1026" name="Picture 2" descr="C:\Users\ЕХлыбова\Downloads\2023-07-27_20-57-1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4716" y="1478110"/>
            <a:ext cx="6249613" cy="383949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435780" y="1544187"/>
            <a:ext cx="13951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Просьба указать «соседство» брендов</a:t>
            </a:r>
          </a:p>
        </p:txBody>
      </p:sp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739388" y="1249105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sz="1600" dirty="0">
                <a:solidFill>
                  <a:sysClr val="windowText" lastClr="000000"/>
                </a:solidFill>
              </a:rPr>
              <a:t>дорога на которой расположен ДЦ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4845952" y="1244988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sz="16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дорога на которой расположен ДЦ (обратная сторона)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751745" y="3526868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фасад здания ДЦ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4858308" y="3530987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sz="16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панорамное фото ДЦ со стороны прилегающей дороги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59395" y="214184"/>
            <a:ext cx="4061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Arial" pitchFamily="34" charset="0"/>
                <a:cs typeface="Arial" pitchFamily="34" charset="0"/>
              </a:rPr>
              <a:t>Фото ДЦ</a:t>
            </a:r>
          </a:p>
        </p:txBody>
      </p:sp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-3661871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6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896816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1" y="9955"/>
            <a:ext cx="8032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V="1">
            <a:off x="319452" y="107962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9"/>
          <p:cNvSpPr/>
          <p:nvPr/>
        </p:nvSpPr>
        <p:spPr>
          <a:xfrm>
            <a:off x="1140760" y="15433675"/>
            <a:ext cx="6195060" cy="1238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7" name="Прямая соединительная линия 10"/>
          <p:cNvCxnSpPr/>
          <p:nvPr/>
        </p:nvCxnSpPr>
        <p:spPr>
          <a:xfrm flipV="1">
            <a:off x="5821345" y="15561310"/>
            <a:ext cx="1508760" cy="762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947475" y="5768312"/>
            <a:ext cx="3680941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en-CA" altLang="en-US" sz="800" b="0" i="0" u="none" strike="noStrike" cap="none" normalizeH="0" baseline="0" dirty="0">
                <a:ln>
                  <a:noFill/>
                </a:ln>
                <a:solidFill>
                  <a:srgbClr val="6B6B6B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AIC-MG IMPORTER IN EURASIA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351811" y="5965998"/>
            <a:ext cx="9276605" cy="14926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43000">
                <a:schemeClr val="bg1">
                  <a:lumMod val="85000"/>
                </a:schemeClr>
              </a:gs>
              <a:gs pos="100000">
                <a:srgbClr val="D9D9D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49850" y="6119069"/>
            <a:ext cx="9267096" cy="13561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739388" y="1249105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sz="16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панорамное фото внутри </a:t>
            </a:r>
            <a:r>
              <a:rPr lang="ru-RU" sz="16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шоурума</a:t>
            </a:r>
            <a:endParaRPr lang="ru-RU" sz="16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4845952" y="1244988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sz="16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ресепшен</a:t>
            </a:r>
            <a:endParaRPr lang="ru-RU" sz="16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751745" y="3526868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sz="16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клиентская зона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4858308" y="3530987"/>
            <a:ext cx="4104460" cy="22766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>
              <a:defRPr/>
            </a:pPr>
            <a:r>
              <a:rPr lang="ru-RU" sz="16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дополнительное  фото </a:t>
            </a:r>
            <a:r>
              <a:rPr lang="ru-RU" sz="16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шоурума</a:t>
            </a:r>
            <a:endParaRPr lang="ru-RU" sz="16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59395" y="214184"/>
            <a:ext cx="4061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Arial" pitchFamily="34" charset="0"/>
                <a:cs typeface="Arial" pitchFamily="34" charset="0"/>
              </a:rPr>
              <a:t>Фото ДЦ</a:t>
            </a:r>
          </a:p>
        </p:txBody>
      </p:sp>
    </p:spTree>
    <p:extLst>
      <p:ext uri="{BB962C8B-B14F-4D97-AF65-F5344CB8AC3E}">
        <p14:creationId xmlns:p14="http://schemas.microsoft.com/office/powerpoint/2010/main" val="1577146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634</Words>
  <Application>Microsoft Office PowerPoint</Application>
  <PresentationFormat>Лист A4 (210x297 мм)</PresentationFormat>
  <Paragraphs>125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Arial Cyr</vt:lpstr>
      <vt:lpstr>Calibri</vt:lpstr>
      <vt:lpstr>Calibri Light</vt:lpstr>
      <vt:lpstr>Gill Sans Nova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Kvetnis</dc:creator>
  <cp:lastModifiedBy>Администратор</cp:lastModifiedBy>
  <cp:revision>31</cp:revision>
  <cp:lastPrinted>2023-07-14T11:39:21Z</cp:lastPrinted>
  <dcterms:created xsi:type="dcterms:W3CDTF">2023-07-14T10:39:13Z</dcterms:created>
  <dcterms:modified xsi:type="dcterms:W3CDTF">2025-04-18T11:47:41Z</dcterms:modified>
</cp:coreProperties>
</file>